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785C76-17DA-4FFD-9CC4-2031722B322E}" type="datetimeFigureOut">
              <a:rPr lang="cs-CZ" smtClean="0"/>
              <a:t>25.9.2019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551F3E-B59F-4AF9-95F6-490ECAB71C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4010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9455-97B7-4782-92F6-47D8115E7D84}" type="slidenum">
              <a:rPr lang="cs-CZ" smtClean="0"/>
              <a:pPr/>
              <a:t>18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9455-97B7-4782-92F6-47D8115E7D84}" type="slidenum">
              <a:rPr lang="cs-CZ" smtClean="0"/>
              <a:pPr/>
              <a:t>19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E8AEB-E125-46DF-8902-261ECE908B2B}" type="datetimeFigureOut">
              <a:rPr lang="cs-CZ" smtClean="0"/>
              <a:t>25.9.2019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85C0-9B6E-4CED-9AA3-A66E5AB9ED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2371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E8AEB-E125-46DF-8902-261ECE908B2B}" type="datetimeFigureOut">
              <a:rPr lang="cs-CZ" smtClean="0"/>
              <a:t>25.9.2019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85C0-9B6E-4CED-9AA3-A66E5AB9ED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221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E8AEB-E125-46DF-8902-261ECE908B2B}" type="datetimeFigureOut">
              <a:rPr lang="cs-CZ" smtClean="0"/>
              <a:t>25.9.2019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85C0-9B6E-4CED-9AA3-A66E5AB9ED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34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E8AEB-E125-46DF-8902-261ECE908B2B}" type="datetimeFigureOut">
              <a:rPr lang="cs-CZ" smtClean="0"/>
              <a:t>25.9.2019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85C0-9B6E-4CED-9AA3-A66E5AB9ED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7329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E8AEB-E125-46DF-8902-261ECE908B2B}" type="datetimeFigureOut">
              <a:rPr lang="cs-CZ" smtClean="0"/>
              <a:t>25.9.2019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85C0-9B6E-4CED-9AA3-A66E5AB9ED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6294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E8AEB-E125-46DF-8902-261ECE908B2B}" type="datetimeFigureOut">
              <a:rPr lang="cs-CZ" smtClean="0"/>
              <a:t>25.9.2019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85C0-9B6E-4CED-9AA3-A66E5AB9ED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3387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E8AEB-E125-46DF-8902-261ECE908B2B}" type="datetimeFigureOut">
              <a:rPr lang="cs-CZ" smtClean="0"/>
              <a:t>25.9.2019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85C0-9B6E-4CED-9AA3-A66E5AB9ED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27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E8AEB-E125-46DF-8902-261ECE908B2B}" type="datetimeFigureOut">
              <a:rPr lang="cs-CZ" smtClean="0"/>
              <a:t>25.9.2019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85C0-9B6E-4CED-9AA3-A66E5AB9ED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0507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E8AEB-E125-46DF-8902-261ECE908B2B}" type="datetimeFigureOut">
              <a:rPr lang="cs-CZ" smtClean="0"/>
              <a:t>25.9.2019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85C0-9B6E-4CED-9AA3-A66E5AB9ED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060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E8AEB-E125-46DF-8902-261ECE908B2B}" type="datetimeFigureOut">
              <a:rPr lang="cs-CZ" smtClean="0"/>
              <a:t>25.9.2019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85C0-9B6E-4CED-9AA3-A66E5AB9ED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1940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E8AEB-E125-46DF-8902-261ECE908B2B}" type="datetimeFigureOut">
              <a:rPr lang="cs-CZ" smtClean="0"/>
              <a:t>25.9.2019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85C0-9B6E-4CED-9AA3-A66E5AB9ED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51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E8AEB-E125-46DF-8902-261ECE908B2B}" type="datetimeFigureOut">
              <a:rPr lang="cs-CZ" smtClean="0"/>
              <a:t>25.9.2019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885C0-9B6E-4CED-9AA3-A66E5AB9ED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3304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jpeg"/><Relationship Id="rId7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slide" Target="slide10.xml"/><Relationship Id="rId5" Type="http://schemas.openxmlformats.org/officeDocument/2006/relationships/slide" Target="slide3.xml"/><Relationship Id="rId10" Type="http://schemas.openxmlformats.org/officeDocument/2006/relationships/slide" Target="slide9.xml"/><Relationship Id="rId4" Type="http://schemas.openxmlformats.org/officeDocument/2006/relationships/slide" Target="slide1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1.xml"/><Relationship Id="rId7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image" Target="../media/image35.png"/><Relationship Id="rId5" Type="http://schemas.openxmlformats.org/officeDocument/2006/relationships/slide" Target="slide9.xml"/><Relationship Id="rId10" Type="http://schemas.openxmlformats.org/officeDocument/2006/relationships/image" Target="../media/image12.png"/><Relationship Id="rId4" Type="http://schemas.openxmlformats.org/officeDocument/2006/relationships/slide" Target="slide3.xml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" Target="slide1.xml"/><Relationship Id="rId7" Type="http://schemas.openxmlformats.org/officeDocument/2006/relationships/image" Target="../media/image37.png"/><Relationship Id="rId12" Type="http://schemas.openxmlformats.org/officeDocument/2006/relationships/slide" Target="slide1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slide" Target="slide9.xml"/><Relationship Id="rId5" Type="http://schemas.openxmlformats.org/officeDocument/2006/relationships/image" Target="../media/image11.png"/><Relationship Id="rId10" Type="http://schemas.openxmlformats.org/officeDocument/2006/relationships/image" Target="../media/image35.png"/><Relationship Id="rId4" Type="http://schemas.openxmlformats.org/officeDocument/2006/relationships/slide" Target="slide3.xml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43.jpeg"/><Relationship Id="rId3" Type="http://schemas.openxmlformats.org/officeDocument/2006/relationships/slide" Target="slide1.xml"/><Relationship Id="rId7" Type="http://schemas.openxmlformats.org/officeDocument/2006/relationships/slide" Target="slide15.xml"/><Relationship Id="rId12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41.jpeg"/><Relationship Id="rId5" Type="http://schemas.openxmlformats.org/officeDocument/2006/relationships/slide" Target="slide10.xml"/><Relationship Id="rId15" Type="http://schemas.openxmlformats.org/officeDocument/2006/relationships/slide" Target="slide17.xml"/><Relationship Id="rId10" Type="http://schemas.openxmlformats.org/officeDocument/2006/relationships/image" Target="../media/image40.jpeg"/><Relationship Id="rId4" Type="http://schemas.openxmlformats.org/officeDocument/2006/relationships/slide" Target="slide3.xml"/><Relationship Id="rId9" Type="http://schemas.openxmlformats.org/officeDocument/2006/relationships/image" Target="../media/image39.png"/><Relationship Id="rId1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slide" Target="slide15.xml"/><Relationship Id="rId3" Type="http://schemas.openxmlformats.org/officeDocument/2006/relationships/slide" Target="slide1.xml"/><Relationship Id="rId7" Type="http://schemas.openxmlformats.org/officeDocument/2006/relationships/image" Target="../media/image47.png"/><Relationship Id="rId12" Type="http://schemas.openxmlformats.org/officeDocument/2006/relationships/slide" Target="slide1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slide" Target="slide10.xml"/><Relationship Id="rId5" Type="http://schemas.openxmlformats.org/officeDocument/2006/relationships/image" Target="../media/image45.jpeg"/><Relationship Id="rId15" Type="http://schemas.openxmlformats.org/officeDocument/2006/relationships/slide" Target="slide17.xml"/><Relationship Id="rId10" Type="http://schemas.openxmlformats.org/officeDocument/2006/relationships/image" Target="../media/image50.png"/><Relationship Id="rId4" Type="http://schemas.openxmlformats.org/officeDocument/2006/relationships/slide" Target="slide3.xml"/><Relationship Id="rId9" Type="http://schemas.openxmlformats.org/officeDocument/2006/relationships/image" Target="../media/image49.png"/><Relationship Id="rId14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slide" Target="slide15.xml"/><Relationship Id="rId3" Type="http://schemas.openxmlformats.org/officeDocument/2006/relationships/slide" Target="slide1.xml"/><Relationship Id="rId7" Type="http://schemas.openxmlformats.org/officeDocument/2006/relationships/image" Target="../media/image53.png"/><Relationship Id="rId12" Type="http://schemas.openxmlformats.org/officeDocument/2006/relationships/slide" Target="slide1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slide" Target="slide10.xml"/><Relationship Id="rId5" Type="http://schemas.openxmlformats.org/officeDocument/2006/relationships/image" Target="../media/image51.png"/><Relationship Id="rId15" Type="http://schemas.openxmlformats.org/officeDocument/2006/relationships/slide" Target="slide17.xml"/><Relationship Id="rId10" Type="http://schemas.openxmlformats.org/officeDocument/2006/relationships/image" Target="../media/image56.png"/><Relationship Id="rId4" Type="http://schemas.openxmlformats.org/officeDocument/2006/relationships/slide" Target="slide3.xml"/><Relationship Id="rId9" Type="http://schemas.openxmlformats.org/officeDocument/2006/relationships/image" Target="../media/image55.png"/><Relationship Id="rId1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slide" Target="slide14.xml"/><Relationship Id="rId3" Type="http://schemas.openxmlformats.org/officeDocument/2006/relationships/slide" Target="slide1.xml"/><Relationship Id="rId7" Type="http://schemas.openxmlformats.org/officeDocument/2006/relationships/image" Target="../media/image59.png"/><Relationship Id="rId12" Type="http://schemas.openxmlformats.org/officeDocument/2006/relationships/slide" Target="slide10.xml"/><Relationship Id="rId2" Type="http://schemas.openxmlformats.org/officeDocument/2006/relationships/image" Target="../media/image3.jpeg"/><Relationship Id="rId16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51.png"/><Relationship Id="rId5" Type="http://schemas.openxmlformats.org/officeDocument/2006/relationships/image" Target="../media/image57.png"/><Relationship Id="rId15" Type="http://schemas.openxmlformats.org/officeDocument/2006/relationships/slide" Target="slide16.xml"/><Relationship Id="rId10" Type="http://schemas.openxmlformats.org/officeDocument/2006/relationships/image" Target="../media/image62.png"/><Relationship Id="rId4" Type="http://schemas.openxmlformats.org/officeDocument/2006/relationships/slide" Target="slide3.xml"/><Relationship Id="rId9" Type="http://schemas.openxmlformats.org/officeDocument/2006/relationships/image" Target="../media/image61.png"/><Relationship Id="rId1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slide" Target="slide15.xml"/><Relationship Id="rId3" Type="http://schemas.openxmlformats.org/officeDocument/2006/relationships/slide" Target="slide1.xml"/><Relationship Id="rId7" Type="http://schemas.openxmlformats.org/officeDocument/2006/relationships/image" Target="../media/image64.png"/><Relationship Id="rId12" Type="http://schemas.openxmlformats.org/officeDocument/2006/relationships/slide" Target="slide1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slide" Target="slide10.xml"/><Relationship Id="rId5" Type="http://schemas.openxmlformats.org/officeDocument/2006/relationships/image" Target="../media/image51.png"/><Relationship Id="rId15" Type="http://schemas.openxmlformats.org/officeDocument/2006/relationships/slide" Target="slide17.xml"/><Relationship Id="rId10" Type="http://schemas.openxmlformats.org/officeDocument/2006/relationships/image" Target="../media/image67.png"/><Relationship Id="rId4" Type="http://schemas.openxmlformats.org/officeDocument/2006/relationships/slide" Target="slide3.xml"/><Relationship Id="rId9" Type="http://schemas.openxmlformats.org/officeDocument/2006/relationships/image" Target="../media/image66.png"/><Relationship Id="rId1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slide" Target="slide3.xml"/><Relationship Id="rId10" Type="http://schemas.openxmlformats.org/officeDocument/2006/relationships/image" Target="../media/image71.png"/><Relationship Id="rId4" Type="http://schemas.openxmlformats.org/officeDocument/2006/relationships/slide" Target="slide1.xml"/><Relationship Id="rId9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77.jpeg"/><Relationship Id="rId3" Type="http://schemas.openxmlformats.org/officeDocument/2006/relationships/image" Target="../media/image3.jpeg"/><Relationship Id="rId7" Type="http://schemas.openxmlformats.org/officeDocument/2006/relationships/slide" Target="slide18.xml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5.png"/><Relationship Id="rId5" Type="http://schemas.openxmlformats.org/officeDocument/2006/relationships/slide" Target="slide5.xml"/><Relationship Id="rId10" Type="http://schemas.openxmlformats.org/officeDocument/2006/relationships/image" Target="../media/image74.png"/><Relationship Id="rId4" Type="http://schemas.openxmlformats.org/officeDocument/2006/relationships/slide" Target="slide1.xml"/><Relationship Id="rId9" Type="http://schemas.openxmlformats.org/officeDocument/2006/relationships/image" Target="../media/image73.png"/><Relationship Id="rId14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5.jpe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6.xml"/><Relationship Id="rId7" Type="http://schemas.microsoft.com/office/2007/relationships/hdphoto" Target="NUL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1.xml"/><Relationship Id="rId7" Type="http://schemas.openxmlformats.org/officeDocument/2006/relationships/slide" Target="slide9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slide" Target="slide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" Target="slide1.xml"/><Relationship Id="rId7" Type="http://schemas.openxmlformats.org/officeDocument/2006/relationships/slide" Target="slide8.xml"/><Relationship Id="rId12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14.jpeg"/><Relationship Id="rId5" Type="http://schemas.openxmlformats.org/officeDocument/2006/relationships/slide" Target="slide7.xml"/><Relationship Id="rId10" Type="http://schemas.openxmlformats.org/officeDocument/2006/relationships/image" Target="../media/image13.png"/><Relationship Id="rId4" Type="http://schemas.openxmlformats.org/officeDocument/2006/relationships/slide" Target="slide3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" Target="slide1.xml"/><Relationship Id="rId7" Type="http://schemas.openxmlformats.org/officeDocument/2006/relationships/image" Target="../media/image13.png"/><Relationship Id="rId12" Type="http://schemas.openxmlformats.org/officeDocument/2006/relationships/slide" Target="slide8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slide" Target="slide6.xml"/><Relationship Id="rId5" Type="http://schemas.openxmlformats.org/officeDocument/2006/relationships/image" Target="../media/image11.png"/><Relationship Id="rId10" Type="http://schemas.openxmlformats.org/officeDocument/2006/relationships/slide" Target="slide7.xml"/><Relationship Id="rId4" Type="http://schemas.openxmlformats.org/officeDocument/2006/relationships/slide" Target="slide3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8.xml"/><Relationship Id="rId3" Type="http://schemas.openxmlformats.org/officeDocument/2006/relationships/slide" Target="slide1.xml"/><Relationship Id="rId7" Type="http://schemas.openxmlformats.org/officeDocument/2006/relationships/image" Target="../media/image19.png"/><Relationship Id="rId12" Type="http://schemas.openxmlformats.org/officeDocument/2006/relationships/slide" Target="slide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slide" Target="slide7.xml"/><Relationship Id="rId5" Type="http://schemas.openxmlformats.org/officeDocument/2006/relationships/image" Target="../media/image11.png"/><Relationship Id="rId10" Type="http://schemas.openxmlformats.org/officeDocument/2006/relationships/image" Target="../media/image22.png"/><Relationship Id="rId4" Type="http://schemas.openxmlformats.org/officeDocument/2006/relationships/slide" Target="slide3.xml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png"/><Relationship Id="rId7" Type="http://schemas.openxmlformats.org/officeDocument/2006/relationships/image" Target="../media/image11.png"/><Relationship Id="rId12" Type="http://schemas.openxmlformats.org/officeDocument/2006/relationships/slide" Target="slide8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slide" Target="slide6.xml"/><Relationship Id="rId5" Type="http://schemas.openxmlformats.org/officeDocument/2006/relationships/slide" Target="slide1.xml"/><Relationship Id="rId10" Type="http://schemas.openxmlformats.org/officeDocument/2006/relationships/slide" Target="slide7.xml"/><Relationship Id="rId4" Type="http://schemas.openxmlformats.org/officeDocument/2006/relationships/image" Target="../media/image3.jpe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26.png"/><Relationship Id="rId7" Type="http://schemas.openxmlformats.org/officeDocument/2006/relationships/slide" Target="slide9.xml"/><Relationship Id="rId12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29.jpeg"/><Relationship Id="rId5" Type="http://schemas.openxmlformats.org/officeDocument/2006/relationships/slide" Target="slide1.xml"/><Relationship Id="rId10" Type="http://schemas.openxmlformats.org/officeDocument/2006/relationships/image" Target="../media/image28.jpeg"/><Relationship Id="rId4" Type="http://schemas.openxmlformats.org/officeDocument/2006/relationships/image" Target="../media/image3.jpe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highlight_slide_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574" y="3429000"/>
            <a:ext cx="3852515" cy="1928826"/>
          </a:xfrm>
          <a:prstGeom prst="rect">
            <a:avLst/>
          </a:prstGeom>
          <a:noFill/>
        </p:spPr>
      </p:pic>
      <p:pic>
        <p:nvPicPr>
          <p:cNvPr id="11272" name="Picture 8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3429000"/>
            <a:ext cx="3714776" cy="204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74" name="AutoShape 10" descr="Image result for hyundai transys cze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276" name="AutoShape 12" descr="Image result for hyundai transys cze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2214546" y="1928802"/>
            <a:ext cx="5429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3600" b="1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Foam</a:t>
            </a:r>
            <a:r>
              <a:rPr lang="cs-CZ" altLang="ko-KR" sz="3600" b="1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</a:t>
            </a:r>
            <a:r>
              <a:rPr lang="cs-CZ" altLang="ko-KR" sz="3600" b="1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Defect</a:t>
            </a:r>
            <a:r>
              <a:rPr lang="cs-CZ" altLang="ko-KR" sz="3600" b="1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</a:t>
            </a:r>
            <a:r>
              <a:rPr lang="cs-CZ" altLang="ko-KR" sz="3600" b="1" dirty="0" err="1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Catalog</a:t>
            </a:r>
            <a:endParaRPr lang="cs-CZ" altLang="ko-KR" sz="3600" b="1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pic>
        <p:nvPicPr>
          <p:cNvPr id="11278" name="Picture 14" descr="Image result for hyundai transys czech"/>
          <p:cNvPicPr>
            <a:picLocks noChangeAspect="1" noChangeArrowheads="1"/>
          </p:cNvPicPr>
          <p:nvPr/>
        </p:nvPicPr>
        <p:blipFill>
          <a:blip r:embed="rId6"/>
          <a:srcRect t="26667" b="26666"/>
          <a:stretch>
            <a:fillRect/>
          </a:stretch>
        </p:blipFill>
        <p:spPr bwMode="auto">
          <a:xfrm>
            <a:off x="7000892" y="-24"/>
            <a:ext cx="2143125" cy="1000132"/>
          </a:xfrm>
          <a:prstGeom prst="rect">
            <a:avLst/>
          </a:prstGeom>
          <a:noFill/>
        </p:spPr>
      </p:pic>
      <p:sp>
        <p:nvSpPr>
          <p:cNvPr id="17" name="TextovéPole 16">
            <a:hlinkClick r:id="rId4" action="ppaction://hlinksldjump"/>
          </p:cNvPr>
          <p:cNvSpPr txBox="1"/>
          <p:nvPr/>
        </p:nvSpPr>
        <p:spPr>
          <a:xfrm>
            <a:off x="1500166" y="5500702"/>
            <a:ext cx="207170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altLang="ko-KR" sz="1600" b="1" dirty="0" err="1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Hyundai</a:t>
            </a:r>
            <a:r>
              <a:rPr lang="cs-CZ" altLang="ko-KR" sz="1600" b="1" dirty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</a:t>
            </a:r>
            <a:r>
              <a:rPr lang="cs-CZ" altLang="ko-KR" sz="1600" b="1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Tucson</a:t>
            </a:r>
            <a:r>
              <a:rPr lang="cs-CZ" altLang="ko-KR" sz="1600" b="1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</a:t>
            </a:r>
            <a:r>
              <a:rPr lang="cs-CZ" altLang="ko-KR" sz="1600" b="1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TLe</a:t>
            </a:r>
            <a:endParaRPr lang="cs-CZ" altLang="ko-KR" sz="1600" b="1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18" name="TextovéPole 17">
            <a:hlinkClick r:id="rId2" action="ppaction://hlinksldjump"/>
          </p:cNvPr>
          <p:cNvSpPr txBox="1"/>
          <p:nvPr/>
        </p:nvSpPr>
        <p:spPr>
          <a:xfrm>
            <a:off x="6072198" y="5500702"/>
            <a:ext cx="207170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altLang="ko-KR" sz="1600" b="1" dirty="0" err="1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Hyundai</a:t>
            </a:r>
            <a:r>
              <a:rPr lang="cs-CZ" altLang="ko-KR" sz="1600" b="1" dirty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</a:t>
            </a:r>
            <a:r>
              <a:rPr lang="cs-CZ" altLang="ko-KR" sz="1600" b="1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i30 </a:t>
            </a:r>
          </a:p>
          <a:p>
            <a:pPr algn="ctr"/>
            <a:r>
              <a:rPr lang="cs-CZ" altLang="ko-KR" sz="1600" b="1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PDe</a:t>
            </a:r>
            <a:endParaRPr lang="cs-CZ" altLang="ko-KR" sz="1600" b="1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pic>
        <p:nvPicPr>
          <p:cNvPr id="11280" name="Picture 16" descr="Image result for hyundai motor manufactur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714511" cy="12339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919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2" cstate="print"/>
          <a:srcRect l="16618" t="9791" r="20235" b="16845"/>
          <a:stretch>
            <a:fillRect/>
          </a:stretch>
        </p:blipFill>
        <p:spPr bwMode="auto">
          <a:xfrm>
            <a:off x="3500429" y="1214422"/>
            <a:ext cx="2775877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Obdélník 26"/>
          <p:cNvSpPr/>
          <p:nvPr/>
        </p:nvSpPr>
        <p:spPr>
          <a:xfrm>
            <a:off x="71406" y="4000504"/>
            <a:ext cx="7358082" cy="2214554"/>
          </a:xfrm>
          <a:prstGeom prst="rect">
            <a:avLst/>
          </a:prstGeom>
          <a:solidFill>
            <a:srgbClr val="00B050">
              <a:alpha val="21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altLang="ko-KR" sz="2000" b="1" dirty="0" err="1" smtClean="0">
                <a:solidFill>
                  <a:schemeClr val="tx1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Repair</a:t>
            </a:r>
            <a:endParaRPr lang="cs-CZ" altLang="ko-KR" sz="2000" b="1" dirty="0" smtClean="0">
              <a:solidFill>
                <a:schemeClr val="tx1"/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TLe</a:t>
            </a:r>
            <a:r>
              <a:rPr lang="cs-CZ" dirty="0" smtClean="0"/>
              <a:t> Front</a:t>
            </a:r>
            <a:r>
              <a:rPr lang="cs-CZ" dirty="0" smtClean="0">
                <a:latin typeface="Times New Roman"/>
                <a:cs typeface="Times New Roman"/>
              </a:rPr>
              <a:t> →</a:t>
            </a:r>
            <a:r>
              <a:rPr lang="cs-CZ" dirty="0" smtClean="0"/>
              <a:t> </a:t>
            </a:r>
            <a:r>
              <a:rPr lang="cs-CZ" dirty="0" smtClean="0">
                <a:ln>
                  <a:solidFill>
                    <a:schemeClr val="accent1"/>
                  </a:solidFill>
                </a:ln>
                <a:solidFill>
                  <a:srgbClr val="FFFF00"/>
                </a:solidFill>
              </a:rPr>
              <a:t>ZONE B</a:t>
            </a:r>
            <a:endParaRPr lang="cs-CZ" dirty="0">
              <a:ln>
                <a:solidFill>
                  <a:schemeClr val="accent1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5" name="Picture 14" descr="Image result for hyundai transys czech"/>
          <p:cNvPicPr>
            <a:picLocks noChangeAspect="1" noChangeArrowheads="1"/>
          </p:cNvPicPr>
          <p:nvPr/>
        </p:nvPicPr>
        <p:blipFill>
          <a:blip r:embed="rId3"/>
          <a:srcRect t="26667" b="26666"/>
          <a:stretch>
            <a:fillRect/>
          </a:stretch>
        </p:blipFill>
        <p:spPr bwMode="auto">
          <a:xfrm>
            <a:off x="7000892" y="-24"/>
            <a:ext cx="2143125" cy="1000132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71406" y="242808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2000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Foam</a:t>
            </a:r>
            <a:r>
              <a:rPr lang="cs-CZ" altLang="ko-KR" sz="2000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</a:t>
            </a:r>
            <a:r>
              <a:rPr lang="cs-CZ" altLang="ko-KR" sz="2000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Defect</a:t>
            </a:r>
            <a:r>
              <a:rPr lang="cs-CZ" altLang="ko-KR" sz="2000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</a:t>
            </a:r>
            <a:r>
              <a:rPr lang="cs-CZ" altLang="ko-KR" sz="2000" dirty="0" err="1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Catalog</a:t>
            </a:r>
            <a:endParaRPr lang="cs-CZ" altLang="ko-KR" sz="2000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7" name="TextovéPole 6">
            <a:hlinkClick r:id="rId4" action="ppaction://hlinksldjump"/>
          </p:cNvPr>
          <p:cNvSpPr txBox="1"/>
          <p:nvPr/>
        </p:nvSpPr>
        <p:spPr>
          <a:xfrm>
            <a:off x="7572396" y="5786454"/>
            <a:ext cx="1357322" cy="40011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Project</a:t>
            </a:r>
          </a:p>
        </p:txBody>
      </p:sp>
      <p:sp>
        <p:nvSpPr>
          <p:cNvPr id="8" name="TextovéPole 7">
            <a:hlinkClick r:id="rId4" action="ppaction://hlinksldjump"/>
          </p:cNvPr>
          <p:cNvSpPr txBox="1"/>
          <p:nvPr/>
        </p:nvSpPr>
        <p:spPr>
          <a:xfrm>
            <a:off x="7572396" y="6286520"/>
            <a:ext cx="1357322" cy="40011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err="1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TLe</a:t>
            </a:r>
            <a:endParaRPr lang="cs-CZ" altLang="ko-KR" sz="2000" b="1" dirty="0">
              <a:solidFill>
                <a:schemeClr val="tx2">
                  <a:lumMod val="75000"/>
                </a:schemeClr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9" name="TextovéPole 8">
            <a:hlinkClick r:id="rId5" action="ppaction://hlinksldjump"/>
          </p:cNvPr>
          <p:cNvSpPr txBox="1"/>
          <p:nvPr/>
        </p:nvSpPr>
        <p:spPr>
          <a:xfrm>
            <a:off x="7572396" y="4929198"/>
            <a:ext cx="1357322" cy="707886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err="1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TLe</a:t>
            </a:r>
            <a:r>
              <a:rPr lang="cs-CZ" altLang="ko-KR" sz="2000" b="1" dirty="0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Front</a:t>
            </a:r>
            <a:endParaRPr lang="cs-CZ" altLang="ko-KR" sz="2000" b="1" dirty="0">
              <a:solidFill>
                <a:schemeClr val="tx2">
                  <a:lumMod val="75000"/>
                </a:schemeClr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graphicFrame>
        <p:nvGraphicFramePr>
          <p:cNvPr id="25" name="Tabulka 24"/>
          <p:cNvGraphicFramePr>
            <a:graphicFrameLocks noGrp="1"/>
          </p:cNvGraphicFramePr>
          <p:nvPr/>
        </p:nvGraphicFramePr>
        <p:xfrm>
          <a:off x="1071538" y="1242056"/>
          <a:ext cx="2286016" cy="1758317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214446"/>
                <a:gridCol w="1071570"/>
              </a:tblGrid>
              <a:tr h="646928">
                <a:tc>
                  <a:txBody>
                    <a:bodyPr/>
                    <a:lstStyle/>
                    <a:p>
                      <a:pPr algn="ctr"/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Defect</a:t>
                      </a:r>
                      <a:r>
                        <a:rPr lang="cs-CZ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reason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altLang="ko-KR" sz="1100" kern="120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kern="120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RP-02</a:t>
                      </a:r>
                    </a:p>
                    <a:p>
                      <a:pPr algn="ctr"/>
                      <a:r>
                        <a:rPr lang="cs-CZ" altLang="ko-KR" sz="1100" kern="120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Missing foam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64461">
                <a:tc>
                  <a:txBody>
                    <a:bodyPr/>
                    <a:lstStyle/>
                    <a:p>
                      <a:pPr algn="ctr"/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Size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H/W/D  </a:t>
                      </a:r>
                      <a:r>
                        <a:rPr lang="it-IT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[</a:t>
                      </a:r>
                      <a:r>
                        <a:rPr lang="cs-CZ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mm</a:t>
                      </a:r>
                      <a:r>
                        <a:rPr lang="it-IT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]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altLang="ko-KR" sz="1100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30/30/15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46928">
                <a:tc>
                  <a:txBody>
                    <a:bodyPr/>
                    <a:lstStyle/>
                    <a:p>
                      <a:pPr algn="ctr"/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Manifestation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Bulge</a:t>
                      </a:r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when</a:t>
                      </a:r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cover</a:t>
                      </a:r>
                      <a:r>
                        <a:rPr lang="cs-CZ" altLang="ko-KR" sz="1100" kern="1200" baseline="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baseline="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is</a:t>
                      </a:r>
                      <a:r>
                        <a:rPr lang="cs-CZ" altLang="ko-KR" sz="1100" kern="1200" baseline="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baseline="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used</a:t>
                      </a:r>
                      <a:endParaRPr lang="cs-CZ" altLang="ko-KR" sz="1100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0" name="Elipsa 39"/>
          <p:cNvSpPr/>
          <p:nvPr/>
        </p:nvSpPr>
        <p:spPr>
          <a:xfrm>
            <a:off x="3643306" y="1357299"/>
            <a:ext cx="2500330" cy="20002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Elipsa 40"/>
          <p:cNvSpPr/>
          <p:nvPr/>
        </p:nvSpPr>
        <p:spPr>
          <a:xfrm>
            <a:off x="6661606" y="1500173"/>
            <a:ext cx="1424638" cy="12965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TextovéPole 45"/>
          <p:cNvSpPr txBox="1"/>
          <p:nvPr/>
        </p:nvSpPr>
        <p:spPr>
          <a:xfrm>
            <a:off x="71406" y="714356"/>
            <a:ext cx="928800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B-2</a:t>
            </a:r>
            <a:endParaRPr lang="cs-CZ" altLang="ko-KR" sz="2000" b="1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45311" y="1214422"/>
            <a:ext cx="954789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Elipsa 47"/>
          <p:cNvSpPr/>
          <p:nvPr/>
        </p:nvSpPr>
        <p:spPr>
          <a:xfrm rot="5869054">
            <a:off x="151838" y="1718728"/>
            <a:ext cx="361391" cy="189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2" cstate="print"/>
          <a:srcRect l="12903" t="4551" r="12624" b="8985"/>
          <a:stretch>
            <a:fillRect/>
          </a:stretch>
        </p:blipFill>
        <p:spPr bwMode="auto">
          <a:xfrm>
            <a:off x="2500298" y="4429132"/>
            <a:ext cx="2071702" cy="17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7" cstate="print"/>
          <a:srcRect l="6452" r="12903" b="2462"/>
          <a:stretch>
            <a:fillRect/>
          </a:stretch>
        </p:blipFill>
        <p:spPr bwMode="auto">
          <a:xfrm>
            <a:off x="142844" y="4429132"/>
            <a:ext cx="206794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8" cstate="print"/>
          <a:srcRect l="6068" r="12015" b="6248"/>
          <a:stretch>
            <a:fillRect/>
          </a:stretch>
        </p:blipFill>
        <p:spPr bwMode="auto">
          <a:xfrm>
            <a:off x="4929190" y="4429132"/>
            <a:ext cx="243641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Elipsa 17"/>
          <p:cNvSpPr/>
          <p:nvPr/>
        </p:nvSpPr>
        <p:spPr>
          <a:xfrm>
            <a:off x="642910" y="4857760"/>
            <a:ext cx="1071570" cy="785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Elipsa 18"/>
          <p:cNvSpPr/>
          <p:nvPr/>
        </p:nvSpPr>
        <p:spPr>
          <a:xfrm>
            <a:off x="3071802" y="4857760"/>
            <a:ext cx="857256" cy="10738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extovéPole 19"/>
          <p:cNvSpPr txBox="1"/>
          <p:nvPr/>
        </p:nvSpPr>
        <p:spPr>
          <a:xfrm>
            <a:off x="4143372" y="4429132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rgbClr val="FF000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NG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1785918" y="4429132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rgbClr val="FF000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NG</a:t>
            </a:r>
          </a:p>
        </p:txBody>
      </p:sp>
      <p:sp>
        <p:nvSpPr>
          <p:cNvPr id="22" name="Elipsa 21"/>
          <p:cNvSpPr/>
          <p:nvPr/>
        </p:nvSpPr>
        <p:spPr>
          <a:xfrm>
            <a:off x="5143504" y="4714884"/>
            <a:ext cx="2071702" cy="121444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extovéPole 25"/>
          <p:cNvSpPr txBox="1"/>
          <p:nvPr/>
        </p:nvSpPr>
        <p:spPr>
          <a:xfrm>
            <a:off x="6929454" y="4429132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rgbClr val="00B05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OK</a:t>
            </a:r>
          </a:p>
        </p:txBody>
      </p:sp>
      <p:cxnSp>
        <p:nvCxnSpPr>
          <p:cNvPr id="28" name="Přímá spojovací šipka 27"/>
          <p:cNvCxnSpPr/>
          <p:nvPr/>
        </p:nvCxnSpPr>
        <p:spPr>
          <a:xfrm flipV="1">
            <a:off x="4572000" y="5286388"/>
            <a:ext cx="357190" cy="5654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šipka 28"/>
          <p:cNvCxnSpPr/>
          <p:nvPr/>
        </p:nvCxnSpPr>
        <p:spPr>
          <a:xfrm>
            <a:off x="2214546" y="5284105"/>
            <a:ext cx="285752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7983" y="1209291"/>
            <a:ext cx="2643173" cy="229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Elipsa 36"/>
          <p:cNvSpPr/>
          <p:nvPr/>
        </p:nvSpPr>
        <p:spPr>
          <a:xfrm>
            <a:off x="7000892" y="1428736"/>
            <a:ext cx="1571636" cy="16430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TextovéPole 33">
            <a:hlinkClick r:id="rId5" action="ppaction://hlinksldjump"/>
          </p:cNvPr>
          <p:cNvSpPr txBox="1"/>
          <p:nvPr/>
        </p:nvSpPr>
        <p:spPr>
          <a:xfrm>
            <a:off x="142844" y="6357958"/>
            <a:ext cx="1285884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B</a:t>
            </a:r>
            <a:endParaRPr lang="cs-CZ" altLang="ko-KR" sz="2000" b="1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39" name="TextovéPole 38">
            <a:hlinkClick r:id="rId10" action="ppaction://hlinksldjump"/>
          </p:cNvPr>
          <p:cNvSpPr txBox="1"/>
          <p:nvPr/>
        </p:nvSpPr>
        <p:spPr>
          <a:xfrm>
            <a:off x="1714480" y="6357958"/>
            <a:ext cx="428628" cy="3996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42" name="TextovéPole 41">
            <a:hlinkClick r:id="rId11" action="ppaction://hlinksldjump"/>
          </p:cNvPr>
          <p:cNvSpPr txBox="1"/>
          <p:nvPr/>
        </p:nvSpPr>
        <p:spPr>
          <a:xfrm>
            <a:off x="2428860" y="6357958"/>
            <a:ext cx="428628" cy="3996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2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8175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TLe</a:t>
            </a:r>
            <a:r>
              <a:rPr lang="cs-CZ" dirty="0" smtClean="0"/>
              <a:t> Front</a:t>
            </a:r>
            <a:r>
              <a:rPr lang="cs-CZ" dirty="0" smtClean="0">
                <a:latin typeface="Times New Roman"/>
                <a:cs typeface="Times New Roman"/>
              </a:rPr>
              <a:t> →</a:t>
            </a:r>
            <a:r>
              <a:rPr lang="cs-CZ" dirty="0" smtClean="0"/>
              <a:t> </a:t>
            </a:r>
            <a:r>
              <a:rPr lang="cs-CZ" dirty="0" smtClean="0">
                <a:solidFill>
                  <a:srgbClr val="00B0F0"/>
                </a:solidFill>
              </a:rPr>
              <a:t>ZONE C</a:t>
            </a:r>
            <a:endParaRPr lang="cs-CZ" dirty="0">
              <a:solidFill>
                <a:srgbClr val="00B0F0"/>
              </a:solidFill>
            </a:endParaRPr>
          </a:p>
        </p:txBody>
      </p:sp>
      <p:pic>
        <p:nvPicPr>
          <p:cNvPr id="5" name="Picture 14" descr="Image result for hyundai transys czech"/>
          <p:cNvPicPr>
            <a:picLocks noChangeAspect="1" noChangeArrowheads="1"/>
          </p:cNvPicPr>
          <p:nvPr/>
        </p:nvPicPr>
        <p:blipFill>
          <a:blip r:embed="rId2"/>
          <a:srcRect t="26667" b="26666"/>
          <a:stretch>
            <a:fillRect/>
          </a:stretch>
        </p:blipFill>
        <p:spPr bwMode="auto">
          <a:xfrm>
            <a:off x="7000892" y="-24"/>
            <a:ext cx="2143125" cy="1000132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71406" y="242808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2000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Foam</a:t>
            </a:r>
            <a:r>
              <a:rPr lang="cs-CZ" altLang="ko-KR" sz="2000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</a:t>
            </a:r>
            <a:r>
              <a:rPr lang="cs-CZ" altLang="ko-KR" sz="2000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Defect</a:t>
            </a:r>
            <a:r>
              <a:rPr lang="cs-CZ" altLang="ko-KR" sz="2000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</a:t>
            </a:r>
            <a:r>
              <a:rPr lang="cs-CZ" altLang="ko-KR" sz="2000" dirty="0" err="1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Catalog</a:t>
            </a:r>
            <a:endParaRPr lang="cs-CZ" altLang="ko-KR" sz="2000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7" name="TextovéPole 6">
            <a:hlinkClick r:id="rId3" action="ppaction://hlinksldjump"/>
          </p:cNvPr>
          <p:cNvSpPr txBox="1"/>
          <p:nvPr/>
        </p:nvSpPr>
        <p:spPr>
          <a:xfrm>
            <a:off x="7572396" y="5786454"/>
            <a:ext cx="1357322" cy="40011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Project</a:t>
            </a:r>
          </a:p>
        </p:txBody>
      </p:sp>
      <p:sp>
        <p:nvSpPr>
          <p:cNvPr id="8" name="TextovéPole 7">
            <a:hlinkClick r:id="rId3" action="ppaction://hlinksldjump"/>
          </p:cNvPr>
          <p:cNvSpPr txBox="1"/>
          <p:nvPr/>
        </p:nvSpPr>
        <p:spPr>
          <a:xfrm>
            <a:off x="7572396" y="6286520"/>
            <a:ext cx="1357322" cy="40011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err="1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TLe</a:t>
            </a:r>
            <a:endParaRPr lang="cs-CZ" altLang="ko-KR" sz="2000" b="1" dirty="0">
              <a:solidFill>
                <a:schemeClr val="tx2">
                  <a:lumMod val="75000"/>
                </a:schemeClr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9" name="TextovéPole 8">
            <a:hlinkClick r:id="rId4" action="ppaction://hlinksldjump"/>
          </p:cNvPr>
          <p:cNvSpPr txBox="1"/>
          <p:nvPr/>
        </p:nvSpPr>
        <p:spPr>
          <a:xfrm>
            <a:off x="7572396" y="4929198"/>
            <a:ext cx="1357322" cy="707886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err="1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TLe</a:t>
            </a:r>
            <a:r>
              <a:rPr lang="cs-CZ" altLang="ko-KR" sz="2000" b="1" dirty="0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Front</a:t>
            </a:r>
            <a:endParaRPr lang="cs-CZ" altLang="ko-KR" sz="2000" b="1" dirty="0">
              <a:solidFill>
                <a:schemeClr val="tx2">
                  <a:lumMod val="75000"/>
                </a:schemeClr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10" name="TextovéPole 9">
            <a:hlinkClick r:id="rId4" action="ppaction://hlinksldjump"/>
          </p:cNvPr>
          <p:cNvSpPr txBox="1"/>
          <p:nvPr/>
        </p:nvSpPr>
        <p:spPr>
          <a:xfrm>
            <a:off x="142844" y="6357958"/>
            <a:ext cx="1285884" cy="40011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C</a:t>
            </a:r>
            <a:endParaRPr lang="cs-CZ" altLang="ko-KR" sz="2000" b="1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11" name="TextovéPole 10">
            <a:hlinkClick r:id="rId5" action="ppaction://hlinksldjump"/>
          </p:cNvPr>
          <p:cNvSpPr txBox="1"/>
          <p:nvPr/>
        </p:nvSpPr>
        <p:spPr>
          <a:xfrm>
            <a:off x="1714480" y="6357958"/>
            <a:ext cx="428628" cy="3996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13" name="TextovéPole 12">
            <a:hlinkClick r:id="rId6" action="ppaction://hlinksldjump"/>
          </p:cNvPr>
          <p:cNvSpPr txBox="1"/>
          <p:nvPr/>
        </p:nvSpPr>
        <p:spPr>
          <a:xfrm>
            <a:off x="2428860" y="6357958"/>
            <a:ext cx="428628" cy="3996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2</a:t>
            </a:r>
            <a:endParaRPr lang="cs-CZ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71406" y="742874"/>
            <a:ext cx="928694" cy="40011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C-1</a:t>
            </a:r>
            <a:endParaRPr lang="cs-CZ" altLang="ko-KR" sz="2000" b="1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/>
          <a:stretch>
            <a:fillRect/>
          </a:stretch>
        </p:blipFill>
        <p:spPr bwMode="auto">
          <a:xfrm>
            <a:off x="71406" y="1214772"/>
            <a:ext cx="928694" cy="178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8" name="Tabulka 17"/>
          <p:cNvGraphicFramePr>
            <a:graphicFrameLocks noGrp="1"/>
          </p:cNvGraphicFramePr>
          <p:nvPr/>
        </p:nvGraphicFramePr>
        <p:xfrm>
          <a:off x="1071538" y="1242056"/>
          <a:ext cx="2286016" cy="1758317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214446"/>
                <a:gridCol w="1071570"/>
              </a:tblGrid>
              <a:tr h="646928">
                <a:tc>
                  <a:txBody>
                    <a:bodyPr/>
                    <a:lstStyle/>
                    <a:p>
                      <a:pPr algn="ctr"/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Defect</a:t>
                      </a:r>
                      <a:r>
                        <a:rPr lang="cs-CZ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reason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altLang="ko-KR" sz="1100" b="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RP-02</a:t>
                      </a:r>
                    </a:p>
                    <a:p>
                      <a:pPr marL="0" algn="ctr" defTabSz="914400" rtl="0" eaLnBrk="1" latinLnBrk="0" hangingPunct="1"/>
                      <a:r>
                        <a:rPr lang="cs-CZ" altLang="ko-KR" sz="1100" b="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Missing</a:t>
                      </a:r>
                      <a:r>
                        <a:rPr lang="cs-CZ" altLang="ko-KR" sz="1100" b="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b="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material</a:t>
                      </a:r>
                      <a:endParaRPr lang="cs-CZ" altLang="ko-KR" sz="1100" b="0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64461">
                <a:tc>
                  <a:txBody>
                    <a:bodyPr/>
                    <a:lstStyle/>
                    <a:p>
                      <a:pPr algn="ctr"/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Size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H/W/D  </a:t>
                      </a:r>
                      <a:r>
                        <a:rPr lang="it-IT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[</a:t>
                      </a:r>
                      <a:r>
                        <a:rPr lang="cs-CZ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mm</a:t>
                      </a:r>
                      <a:r>
                        <a:rPr lang="it-IT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]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altLang="ko-KR" sz="1100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15/15/20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46928">
                <a:tc>
                  <a:txBody>
                    <a:bodyPr/>
                    <a:lstStyle/>
                    <a:p>
                      <a:pPr algn="ctr"/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Manifestation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Hole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when</a:t>
                      </a:r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cover</a:t>
                      </a:r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is</a:t>
                      </a:r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used</a:t>
                      </a:r>
                      <a:endParaRPr lang="cs-CZ" altLang="ko-KR" sz="1100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9" name="Elipsa 18"/>
          <p:cNvSpPr/>
          <p:nvPr/>
        </p:nvSpPr>
        <p:spPr>
          <a:xfrm>
            <a:off x="214282" y="2571744"/>
            <a:ext cx="214314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71406" y="4000504"/>
            <a:ext cx="7358082" cy="2214554"/>
          </a:xfrm>
          <a:prstGeom prst="rect">
            <a:avLst/>
          </a:prstGeom>
          <a:solidFill>
            <a:srgbClr val="00B050">
              <a:alpha val="21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altLang="ko-KR" sz="2000" b="1" dirty="0" err="1" smtClean="0">
                <a:solidFill>
                  <a:schemeClr val="tx1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Repair</a:t>
            </a:r>
            <a:endParaRPr lang="cs-CZ" altLang="ko-KR" sz="2000" b="1" dirty="0" smtClean="0">
              <a:solidFill>
                <a:schemeClr val="tx1"/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76" y="4337316"/>
            <a:ext cx="2500298" cy="1787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0800000">
            <a:off x="4357687" y="4349388"/>
            <a:ext cx="2928957" cy="1776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Elipsa 22"/>
          <p:cNvSpPr/>
          <p:nvPr/>
        </p:nvSpPr>
        <p:spPr>
          <a:xfrm rot="2542978">
            <a:off x="682061" y="5306906"/>
            <a:ext cx="1245844" cy="571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extovéPole 25"/>
          <p:cNvSpPr txBox="1"/>
          <p:nvPr/>
        </p:nvSpPr>
        <p:spPr>
          <a:xfrm>
            <a:off x="2214546" y="4304892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rgbClr val="FF000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NG</a:t>
            </a:r>
          </a:p>
        </p:txBody>
      </p:sp>
      <p:sp>
        <p:nvSpPr>
          <p:cNvPr id="27" name="Elipsa 26"/>
          <p:cNvSpPr/>
          <p:nvPr/>
        </p:nvSpPr>
        <p:spPr>
          <a:xfrm rot="1138526">
            <a:off x="4672006" y="5027629"/>
            <a:ext cx="1699015" cy="64294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TextovéPole 27"/>
          <p:cNvSpPr txBox="1"/>
          <p:nvPr/>
        </p:nvSpPr>
        <p:spPr>
          <a:xfrm>
            <a:off x="6858016" y="4357694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rgbClr val="00B05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OK</a:t>
            </a:r>
          </a:p>
        </p:txBody>
      </p:sp>
      <p:cxnSp>
        <p:nvCxnSpPr>
          <p:cNvPr id="29" name="Přímá spojovací šipka 28"/>
          <p:cNvCxnSpPr/>
          <p:nvPr/>
        </p:nvCxnSpPr>
        <p:spPr>
          <a:xfrm flipV="1">
            <a:off x="2786050" y="5214950"/>
            <a:ext cx="1571636" cy="5653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C:\Users\dmc1546\Desktop\Defekty\TLe FRT back 21 cover.png"/>
          <p:cNvPicPr>
            <a:picLocks noChangeAspect="1" noChangeArrowheads="1"/>
          </p:cNvPicPr>
          <p:nvPr/>
        </p:nvPicPr>
        <p:blipFill>
          <a:blip r:embed="rId10" cstate="print"/>
          <a:srcRect l="31427" t="21954" r="23509" b="54731"/>
          <a:stretch>
            <a:fillRect/>
          </a:stretch>
        </p:blipFill>
        <p:spPr bwMode="auto">
          <a:xfrm>
            <a:off x="6500826" y="1643050"/>
            <a:ext cx="2500330" cy="1785950"/>
          </a:xfrm>
          <a:prstGeom prst="rect">
            <a:avLst/>
          </a:prstGeom>
          <a:noFill/>
        </p:spPr>
      </p:pic>
      <p:sp>
        <p:nvSpPr>
          <p:cNvPr id="33" name="Elipsa 32"/>
          <p:cNvSpPr/>
          <p:nvPr/>
        </p:nvSpPr>
        <p:spPr>
          <a:xfrm>
            <a:off x="7072330" y="2325406"/>
            <a:ext cx="857256" cy="6035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Elipsa 20"/>
          <p:cNvSpPr/>
          <p:nvPr/>
        </p:nvSpPr>
        <p:spPr>
          <a:xfrm>
            <a:off x="4187637" y="2000240"/>
            <a:ext cx="1114119" cy="5846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00430" y="1214422"/>
            <a:ext cx="286456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Elipsa 34"/>
          <p:cNvSpPr/>
          <p:nvPr/>
        </p:nvSpPr>
        <p:spPr>
          <a:xfrm>
            <a:off x="4500562" y="2357430"/>
            <a:ext cx="1071570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180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délník 19"/>
          <p:cNvSpPr/>
          <p:nvPr/>
        </p:nvSpPr>
        <p:spPr>
          <a:xfrm>
            <a:off x="71406" y="4000504"/>
            <a:ext cx="7358082" cy="2214554"/>
          </a:xfrm>
          <a:prstGeom prst="rect">
            <a:avLst/>
          </a:prstGeom>
          <a:solidFill>
            <a:srgbClr val="00B050">
              <a:alpha val="21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altLang="ko-KR" sz="2000" b="1" dirty="0" err="1" smtClean="0">
                <a:solidFill>
                  <a:schemeClr val="tx1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Repair</a:t>
            </a:r>
            <a:endParaRPr lang="cs-CZ" altLang="ko-KR" sz="2000" b="1" dirty="0" smtClean="0">
              <a:solidFill>
                <a:schemeClr val="tx1"/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TLe</a:t>
            </a:r>
            <a:r>
              <a:rPr lang="cs-CZ" dirty="0" smtClean="0"/>
              <a:t> Front</a:t>
            </a:r>
            <a:r>
              <a:rPr lang="cs-CZ" dirty="0" smtClean="0">
                <a:latin typeface="Times New Roman"/>
                <a:cs typeface="Times New Roman"/>
              </a:rPr>
              <a:t> →</a:t>
            </a:r>
            <a:r>
              <a:rPr lang="cs-CZ" dirty="0" smtClean="0"/>
              <a:t> </a:t>
            </a:r>
            <a:r>
              <a:rPr lang="cs-CZ" dirty="0" smtClean="0">
                <a:solidFill>
                  <a:srgbClr val="00B0F0"/>
                </a:solidFill>
              </a:rPr>
              <a:t>ZONE C</a:t>
            </a:r>
            <a:endParaRPr lang="cs-CZ" dirty="0">
              <a:solidFill>
                <a:srgbClr val="00B0F0"/>
              </a:solidFill>
            </a:endParaRPr>
          </a:p>
        </p:txBody>
      </p:sp>
      <p:pic>
        <p:nvPicPr>
          <p:cNvPr id="5" name="Picture 14" descr="Image result for hyundai transys czech"/>
          <p:cNvPicPr>
            <a:picLocks noChangeAspect="1" noChangeArrowheads="1"/>
          </p:cNvPicPr>
          <p:nvPr/>
        </p:nvPicPr>
        <p:blipFill>
          <a:blip r:embed="rId2"/>
          <a:srcRect t="26667" b="26666"/>
          <a:stretch>
            <a:fillRect/>
          </a:stretch>
        </p:blipFill>
        <p:spPr bwMode="auto">
          <a:xfrm>
            <a:off x="7000892" y="-24"/>
            <a:ext cx="2143125" cy="1000132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71406" y="242808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2000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Foam</a:t>
            </a:r>
            <a:r>
              <a:rPr lang="cs-CZ" altLang="ko-KR" sz="2000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</a:t>
            </a:r>
            <a:r>
              <a:rPr lang="cs-CZ" altLang="ko-KR" sz="2000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Defect</a:t>
            </a:r>
            <a:r>
              <a:rPr lang="cs-CZ" altLang="ko-KR" sz="2000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</a:t>
            </a:r>
            <a:r>
              <a:rPr lang="cs-CZ" altLang="ko-KR" sz="2000" dirty="0" err="1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Catalog</a:t>
            </a:r>
            <a:endParaRPr lang="cs-CZ" altLang="ko-KR" sz="2000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7" name="TextovéPole 6">
            <a:hlinkClick r:id="rId3" action="ppaction://hlinksldjump"/>
          </p:cNvPr>
          <p:cNvSpPr txBox="1"/>
          <p:nvPr/>
        </p:nvSpPr>
        <p:spPr>
          <a:xfrm>
            <a:off x="7572396" y="5786454"/>
            <a:ext cx="1357322" cy="40011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Project</a:t>
            </a:r>
          </a:p>
        </p:txBody>
      </p:sp>
      <p:sp>
        <p:nvSpPr>
          <p:cNvPr id="8" name="TextovéPole 7">
            <a:hlinkClick r:id="rId3" action="ppaction://hlinksldjump"/>
          </p:cNvPr>
          <p:cNvSpPr txBox="1"/>
          <p:nvPr/>
        </p:nvSpPr>
        <p:spPr>
          <a:xfrm>
            <a:off x="7572396" y="6286520"/>
            <a:ext cx="1357322" cy="40011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err="1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TLe</a:t>
            </a:r>
            <a:endParaRPr lang="cs-CZ" altLang="ko-KR" sz="2000" b="1" dirty="0">
              <a:solidFill>
                <a:schemeClr val="tx2">
                  <a:lumMod val="75000"/>
                </a:schemeClr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9" name="TextovéPole 8">
            <a:hlinkClick r:id="rId4" action="ppaction://hlinksldjump"/>
          </p:cNvPr>
          <p:cNvSpPr txBox="1"/>
          <p:nvPr/>
        </p:nvSpPr>
        <p:spPr>
          <a:xfrm>
            <a:off x="7572396" y="4929198"/>
            <a:ext cx="1357322" cy="707886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err="1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TLe</a:t>
            </a:r>
            <a:r>
              <a:rPr lang="cs-CZ" altLang="ko-KR" sz="2000" b="1" dirty="0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Front</a:t>
            </a:r>
            <a:endParaRPr lang="cs-CZ" altLang="ko-KR" sz="2000" b="1" dirty="0">
              <a:solidFill>
                <a:schemeClr val="tx2">
                  <a:lumMod val="75000"/>
                </a:schemeClr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71406" y="742874"/>
            <a:ext cx="928694" cy="40011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C-2</a:t>
            </a:r>
            <a:endParaRPr lang="cs-CZ" altLang="ko-KR" sz="2000" b="1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71406" y="1214772"/>
            <a:ext cx="928694" cy="178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8" name="Tabulka 17"/>
          <p:cNvGraphicFramePr>
            <a:graphicFrameLocks noGrp="1"/>
          </p:cNvGraphicFramePr>
          <p:nvPr/>
        </p:nvGraphicFramePr>
        <p:xfrm>
          <a:off x="1071538" y="1242056"/>
          <a:ext cx="2286016" cy="1758317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214446"/>
                <a:gridCol w="1071570"/>
              </a:tblGrid>
              <a:tr h="646928">
                <a:tc>
                  <a:txBody>
                    <a:bodyPr/>
                    <a:lstStyle/>
                    <a:p>
                      <a:pPr algn="ctr"/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Defect</a:t>
                      </a:r>
                      <a:r>
                        <a:rPr lang="cs-CZ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reason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altLang="ko-KR" sz="1100" b="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RP-02</a:t>
                      </a:r>
                    </a:p>
                    <a:p>
                      <a:pPr marL="0" algn="ctr" defTabSz="914400" rtl="0" eaLnBrk="1" latinLnBrk="0" hangingPunct="1"/>
                      <a:r>
                        <a:rPr lang="cs-CZ" altLang="ko-KR" sz="1100" b="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Missing</a:t>
                      </a:r>
                      <a:r>
                        <a:rPr lang="cs-CZ" altLang="ko-KR" sz="1100" b="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b="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material</a:t>
                      </a:r>
                      <a:endParaRPr lang="cs-CZ" altLang="ko-KR" sz="1100" b="0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64461">
                <a:tc>
                  <a:txBody>
                    <a:bodyPr/>
                    <a:lstStyle/>
                    <a:p>
                      <a:pPr algn="ctr"/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Size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H/W/D  </a:t>
                      </a:r>
                      <a:r>
                        <a:rPr lang="it-IT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[</a:t>
                      </a:r>
                      <a:r>
                        <a:rPr lang="cs-CZ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mm</a:t>
                      </a:r>
                      <a:r>
                        <a:rPr lang="it-IT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]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altLang="ko-KR" sz="1100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15/15/20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46928">
                <a:tc>
                  <a:txBody>
                    <a:bodyPr/>
                    <a:lstStyle/>
                    <a:p>
                      <a:pPr algn="ctr"/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Manifestation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Hole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when</a:t>
                      </a:r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cover</a:t>
                      </a:r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is</a:t>
                      </a:r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used</a:t>
                      </a:r>
                      <a:endParaRPr lang="cs-CZ" altLang="ko-KR" sz="1100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9" name="Elipsa 18"/>
          <p:cNvSpPr/>
          <p:nvPr/>
        </p:nvSpPr>
        <p:spPr>
          <a:xfrm>
            <a:off x="428596" y="2643182"/>
            <a:ext cx="214314" cy="714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1636" y="4382319"/>
            <a:ext cx="1927422" cy="176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77" y="4357694"/>
            <a:ext cx="1435237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Elipsa 22"/>
          <p:cNvSpPr/>
          <p:nvPr/>
        </p:nvSpPr>
        <p:spPr>
          <a:xfrm>
            <a:off x="714348" y="5214950"/>
            <a:ext cx="357190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Elipsa 23"/>
          <p:cNvSpPr/>
          <p:nvPr/>
        </p:nvSpPr>
        <p:spPr>
          <a:xfrm rot="20686455">
            <a:off x="2452186" y="5092397"/>
            <a:ext cx="1000132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TextovéPole 24"/>
          <p:cNvSpPr txBox="1"/>
          <p:nvPr/>
        </p:nvSpPr>
        <p:spPr>
          <a:xfrm>
            <a:off x="3500430" y="4357694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rgbClr val="FF000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NG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1142976" y="4357694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rgbClr val="FF000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NG</a:t>
            </a:r>
          </a:p>
        </p:txBody>
      </p:sp>
      <p:cxnSp>
        <p:nvCxnSpPr>
          <p:cNvPr id="29" name="Přímá spojovací šipka 28"/>
          <p:cNvCxnSpPr/>
          <p:nvPr/>
        </p:nvCxnSpPr>
        <p:spPr>
          <a:xfrm flipV="1">
            <a:off x="4000496" y="5284105"/>
            <a:ext cx="285752" cy="7936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ovací šipka 29"/>
          <p:cNvCxnSpPr/>
          <p:nvPr/>
        </p:nvCxnSpPr>
        <p:spPr>
          <a:xfrm>
            <a:off x="1643042" y="5286388"/>
            <a:ext cx="285752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7686" y="4397643"/>
            <a:ext cx="2786082" cy="174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Elipsa 26"/>
          <p:cNvSpPr/>
          <p:nvPr/>
        </p:nvSpPr>
        <p:spPr>
          <a:xfrm rot="20941475">
            <a:off x="4954517" y="4929707"/>
            <a:ext cx="1071570" cy="58733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TextovéPole 27"/>
          <p:cNvSpPr txBox="1"/>
          <p:nvPr/>
        </p:nvSpPr>
        <p:spPr>
          <a:xfrm>
            <a:off x="6715140" y="4357694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rgbClr val="00B05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OK</a:t>
            </a:r>
          </a:p>
        </p:txBody>
      </p:sp>
      <p:pic>
        <p:nvPicPr>
          <p:cNvPr id="34" name="Picture 2" descr="C:\Users\dmc1546\Desktop\Defekty\TLe FRT back 21 cover.png"/>
          <p:cNvPicPr>
            <a:picLocks noChangeAspect="1" noChangeArrowheads="1"/>
          </p:cNvPicPr>
          <p:nvPr/>
        </p:nvPicPr>
        <p:blipFill>
          <a:blip r:embed="rId9" cstate="print"/>
          <a:srcRect l="31427" t="21954" r="23509" b="54731"/>
          <a:stretch>
            <a:fillRect/>
          </a:stretch>
        </p:blipFill>
        <p:spPr bwMode="auto">
          <a:xfrm>
            <a:off x="6500826" y="1643050"/>
            <a:ext cx="2500330" cy="1785950"/>
          </a:xfrm>
          <a:prstGeom prst="rect">
            <a:avLst/>
          </a:prstGeom>
          <a:noFill/>
        </p:spPr>
      </p:pic>
      <p:sp>
        <p:nvSpPr>
          <p:cNvPr id="35" name="Elipsa 34"/>
          <p:cNvSpPr/>
          <p:nvPr/>
        </p:nvSpPr>
        <p:spPr>
          <a:xfrm>
            <a:off x="7072330" y="2325406"/>
            <a:ext cx="857256" cy="6035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0430" y="1214422"/>
            <a:ext cx="286456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Elipsa 36"/>
          <p:cNvSpPr/>
          <p:nvPr/>
        </p:nvSpPr>
        <p:spPr>
          <a:xfrm>
            <a:off x="4500562" y="2357430"/>
            <a:ext cx="1071570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TextovéPole 32">
            <a:hlinkClick r:id="rId4" action="ppaction://hlinksldjump"/>
          </p:cNvPr>
          <p:cNvSpPr txBox="1"/>
          <p:nvPr/>
        </p:nvSpPr>
        <p:spPr>
          <a:xfrm>
            <a:off x="142844" y="6357958"/>
            <a:ext cx="1285884" cy="40011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C</a:t>
            </a:r>
            <a:endParaRPr lang="cs-CZ" altLang="ko-KR" sz="2000" b="1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38" name="TextovéPole 37">
            <a:hlinkClick r:id="rId11" action="ppaction://hlinksldjump"/>
          </p:cNvPr>
          <p:cNvSpPr txBox="1"/>
          <p:nvPr/>
        </p:nvSpPr>
        <p:spPr>
          <a:xfrm>
            <a:off x="1714480" y="6357958"/>
            <a:ext cx="428628" cy="3996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39" name="TextovéPole 38">
            <a:hlinkClick r:id="rId12" action="ppaction://hlinksldjump"/>
          </p:cNvPr>
          <p:cNvSpPr txBox="1"/>
          <p:nvPr/>
        </p:nvSpPr>
        <p:spPr>
          <a:xfrm>
            <a:off x="2428860" y="6357958"/>
            <a:ext cx="428628" cy="3996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2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70710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TLe</a:t>
            </a:r>
            <a:r>
              <a:rPr lang="cs-CZ" dirty="0" smtClean="0"/>
              <a:t> Front</a:t>
            </a:r>
            <a:r>
              <a:rPr lang="cs-CZ" dirty="0" smtClean="0">
                <a:latin typeface="Times New Roman"/>
                <a:cs typeface="Times New Roman"/>
              </a:rPr>
              <a:t> →</a:t>
            </a:r>
            <a:r>
              <a:rPr lang="cs-CZ" dirty="0" smtClean="0"/>
              <a:t> </a:t>
            </a:r>
            <a:r>
              <a:rPr lang="cs-CZ" dirty="0" smtClean="0">
                <a:solidFill>
                  <a:srgbClr val="FF0000"/>
                </a:solidFill>
              </a:rPr>
              <a:t>ZONE D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5" name="Picture 14" descr="Image result for hyundai transys czech"/>
          <p:cNvPicPr>
            <a:picLocks noChangeAspect="1" noChangeArrowheads="1"/>
          </p:cNvPicPr>
          <p:nvPr/>
        </p:nvPicPr>
        <p:blipFill>
          <a:blip r:embed="rId2"/>
          <a:srcRect t="26667" b="26666"/>
          <a:stretch>
            <a:fillRect/>
          </a:stretch>
        </p:blipFill>
        <p:spPr bwMode="auto">
          <a:xfrm>
            <a:off x="7000892" y="-24"/>
            <a:ext cx="2143125" cy="1000132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71406" y="242808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2000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Foam</a:t>
            </a:r>
            <a:r>
              <a:rPr lang="cs-CZ" altLang="ko-KR" sz="2000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</a:t>
            </a:r>
            <a:r>
              <a:rPr lang="cs-CZ" altLang="ko-KR" sz="2000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Defect</a:t>
            </a:r>
            <a:r>
              <a:rPr lang="cs-CZ" altLang="ko-KR" sz="2000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</a:t>
            </a:r>
            <a:r>
              <a:rPr lang="cs-CZ" altLang="ko-KR" sz="2000" dirty="0" err="1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Catalog</a:t>
            </a:r>
            <a:endParaRPr lang="cs-CZ" altLang="ko-KR" sz="2000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7" name="TextovéPole 6">
            <a:hlinkClick r:id="rId3" action="ppaction://hlinksldjump"/>
          </p:cNvPr>
          <p:cNvSpPr txBox="1"/>
          <p:nvPr/>
        </p:nvSpPr>
        <p:spPr>
          <a:xfrm>
            <a:off x="7572396" y="5786454"/>
            <a:ext cx="1357322" cy="40011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Project</a:t>
            </a:r>
          </a:p>
        </p:txBody>
      </p:sp>
      <p:sp>
        <p:nvSpPr>
          <p:cNvPr id="8" name="TextovéPole 7">
            <a:hlinkClick r:id="rId3" action="ppaction://hlinksldjump"/>
          </p:cNvPr>
          <p:cNvSpPr txBox="1"/>
          <p:nvPr/>
        </p:nvSpPr>
        <p:spPr>
          <a:xfrm>
            <a:off x="7572396" y="6286520"/>
            <a:ext cx="1357322" cy="40011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err="1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TLe</a:t>
            </a:r>
            <a:endParaRPr lang="cs-CZ" altLang="ko-KR" sz="2000" b="1" dirty="0">
              <a:solidFill>
                <a:schemeClr val="tx2">
                  <a:lumMod val="75000"/>
                </a:schemeClr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9" name="TextovéPole 8">
            <a:hlinkClick r:id="rId4" action="ppaction://hlinksldjump"/>
          </p:cNvPr>
          <p:cNvSpPr txBox="1"/>
          <p:nvPr/>
        </p:nvSpPr>
        <p:spPr>
          <a:xfrm>
            <a:off x="7572396" y="4929198"/>
            <a:ext cx="1357322" cy="707886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err="1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TLe</a:t>
            </a:r>
            <a:r>
              <a:rPr lang="cs-CZ" altLang="ko-KR" sz="2000" b="1" dirty="0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Front</a:t>
            </a:r>
            <a:endParaRPr lang="cs-CZ" altLang="ko-KR" sz="2000" b="1" dirty="0">
              <a:solidFill>
                <a:schemeClr val="tx2">
                  <a:lumMod val="75000"/>
                </a:schemeClr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10" name="TextovéPole 9">
            <a:hlinkClick r:id="rId4" action="ppaction://hlinksldjump"/>
          </p:cNvPr>
          <p:cNvSpPr txBox="1"/>
          <p:nvPr/>
        </p:nvSpPr>
        <p:spPr>
          <a:xfrm>
            <a:off x="71406" y="6357958"/>
            <a:ext cx="1285884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D</a:t>
            </a:r>
            <a:endParaRPr lang="cs-CZ" altLang="ko-KR" sz="2000" b="1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11" name="TextovéPole 10">
            <a:hlinkClick r:id="rId5" action="ppaction://hlinksldjump"/>
          </p:cNvPr>
          <p:cNvSpPr txBox="1"/>
          <p:nvPr/>
        </p:nvSpPr>
        <p:spPr>
          <a:xfrm>
            <a:off x="1714480" y="6357958"/>
            <a:ext cx="428628" cy="399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13" name="TextovéPole 12">
            <a:hlinkClick r:id="rId6" action="ppaction://hlinksldjump"/>
          </p:cNvPr>
          <p:cNvSpPr txBox="1"/>
          <p:nvPr/>
        </p:nvSpPr>
        <p:spPr>
          <a:xfrm>
            <a:off x="2428860" y="6357958"/>
            <a:ext cx="428628" cy="399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2</a:t>
            </a:r>
            <a:endParaRPr lang="cs-CZ" b="1" dirty="0"/>
          </a:p>
        </p:txBody>
      </p:sp>
      <p:sp>
        <p:nvSpPr>
          <p:cNvPr id="14" name="TextovéPole 13">
            <a:hlinkClick r:id="rId7" action="ppaction://hlinksldjump"/>
          </p:cNvPr>
          <p:cNvSpPr txBox="1"/>
          <p:nvPr/>
        </p:nvSpPr>
        <p:spPr>
          <a:xfrm>
            <a:off x="3143240" y="6357958"/>
            <a:ext cx="428628" cy="399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3</a:t>
            </a:r>
            <a:endParaRPr lang="cs-CZ" b="1" dirty="0"/>
          </a:p>
        </p:txBody>
      </p:sp>
      <p:sp>
        <p:nvSpPr>
          <p:cNvPr id="15" name="TextovéPole 14">
            <a:hlinkClick r:id="rId8" action="ppaction://hlinksldjump"/>
          </p:cNvPr>
          <p:cNvSpPr txBox="1"/>
          <p:nvPr/>
        </p:nvSpPr>
        <p:spPr>
          <a:xfrm>
            <a:off x="3857620" y="6357958"/>
            <a:ext cx="428628" cy="399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4</a:t>
            </a:r>
            <a:endParaRPr lang="cs-CZ" b="1" dirty="0"/>
          </a:p>
        </p:txBody>
      </p:sp>
      <p:sp>
        <p:nvSpPr>
          <p:cNvPr id="16" name="Obdélník 15"/>
          <p:cNvSpPr/>
          <p:nvPr/>
        </p:nvSpPr>
        <p:spPr>
          <a:xfrm>
            <a:off x="71406" y="4071966"/>
            <a:ext cx="7358082" cy="2214554"/>
          </a:xfrm>
          <a:prstGeom prst="rect">
            <a:avLst/>
          </a:prstGeom>
          <a:solidFill>
            <a:srgbClr val="00B050">
              <a:alpha val="21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altLang="ko-KR" sz="2000" b="1" dirty="0" err="1" smtClean="0">
                <a:solidFill>
                  <a:schemeClr val="tx1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Repair</a:t>
            </a:r>
            <a:endParaRPr lang="cs-CZ" altLang="ko-KR" sz="2000" b="1" dirty="0" smtClean="0">
              <a:solidFill>
                <a:schemeClr val="tx1"/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9" cstate="print"/>
          <a:srcRect l="2564" t="1439" r="131"/>
          <a:stretch>
            <a:fillRect/>
          </a:stretch>
        </p:blipFill>
        <p:spPr bwMode="auto">
          <a:xfrm>
            <a:off x="71406" y="1239972"/>
            <a:ext cx="953550" cy="17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0" cstate="print"/>
          <a:srcRect t="35743" r="18605" b="21365"/>
          <a:stretch>
            <a:fillRect/>
          </a:stretch>
        </p:blipFill>
        <p:spPr bwMode="auto">
          <a:xfrm>
            <a:off x="6495628" y="2214554"/>
            <a:ext cx="2505528" cy="17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1" cstate="print"/>
          <a:srcRect l="34091" t="15993" r="7955" b="36364"/>
          <a:stretch>
            <a:fillRect/>
          </a:stretch>
        </p:blipFill>
        <p:spPr bwMode="auto">
          <a:xfrm>
            <a:off x="3423794" y="2214554"/>
            <a:ext cx="2857520" cy="176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4282" y="4407806"/>
            <a:ext cx="2428892" cy="1703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13" cstate="print"/>
          <a:srcRect r="36592"/>
          <a:stretch>
            <a:fillRect/>
          </a:stretch>
        </p:blipFill>
        <p:spPr bwMode="auto">
          <a:xfrm>
            <a:off x="3000332" y="4426849"/>
            <a:ext cx="178595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14" cstate="print"/>
          <a:srcRect l="2599" r="16833"/>
          <a:stretch>
            <a:fillRect/>
          </a:stretch>
        </p:blipFill>
        <p:spPr bwMode="auto">
          <a:xfrm>
            <a:off x="5072034" y="4426849"/>
            <a:ext cx="221457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3" name="Přímá spojovací šipka 22"/>
          <p:cNvCxnSpPr/>
          <p:nvPr/>
        </p:nvCxnSpPr>
        <p:spPr>
          <a:xfrm flipV="1">
            <a:off x="4786282" y="5355543"/>
            <a:ext cx="285752" cy="7936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>
            <a:off x="2714580" y="5355543"/>
            <a:ext cx="285752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ipsa 24"/>
          <p:cNvSpPr/>
          <p:nvPr/>
        </p:nvSpPr>
        <p:spPr>
          <a:xfrm>
            <a:off x="785754" y="4567466"/>
            <a:ext cx="1357322" cy="785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Elipsa 25"/>
          <p:cNvSpPr/>
          <p:nvPr/>
        </p:nvSpPr>
        <p:spPr>
          <a:xfrm>
            <a:off x="3643274" y="4781779"/>
            <a:ext cx="857256" cy="10738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TextovéPole 26"/>
          <p:cNvSpPr txBox="1"/>
          <p:nvPr/>
        </p:nvSpPr>
        <p:spPr>
          <a:xfrm>
            <a:off x="2143076" y="5784171"/>
            <a:ext cx="7143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100" b="1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Inner</a:t>
            </a:r>
            <a:r>
              <a:rPr lang="cs-CZ" altLang="ko-KR" sz="1100" b="1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Look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4357654" y="4426849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rgbClr val="FF000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NG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2214546" y="4376330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rgbClr val="FF000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NG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4214778" y="5779653"/>
            <a:ext cx="7143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100" b="1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Outer</a:t>
            </a:r>
            <a:r>
              <a:rPr lang="cs-CZ" altLang="ko-KR" sz="1100" b="1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Look</a:t>
            </a:r>
          </a:p>
        </p:txBody>
      </p:sp>
      <p:sp>
        <p:nvSpPr>
          <p:cNvPr id="31" name="Elipsa 30"/>
          <p:cNvSpPr/>
          <p:nvPr/>
        </p:nvSpPr>
        <p:spPr>
          <a:xfrm>
            <a:off x="5286348" y="4784039"/>
            <a:ext cx="1357322" cy="121444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Elipsa 31"/>
          <p:cNvSpPr/>
          <p:nvPr/>
        </p:nvSpPr>
        <p:spPr>
          <a:xfrm>
            <a:off x="892100" y="2071678"/>
            <a:ext cx="108000" cy="2910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3" name="Elipsa 32"/>
          <p:cNvSpPr/>
          <p:nvPr/>
        </p:nvSpPr>
        <p:spPr>
          <a:xfrm>
            <a:off x="7572396" y="3000372"/>
            <a:ext cx="857256" cy="857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Elipsa 33"/>
          <p:cNvSpPr/>
          <p:nvPr/>
        </p:nvSpPr>
        <p:spPr>
          <a:xfrm>
            <a:off x="4781116" y="2786058"/>
            <a:ext cx="857256" cy="857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TextovéPole 34"/>
          <p:cNvSpPr txBox="1"/>
          <p:nvPr/>
        </p:nvSpPr>
        <p:spPr>
          <a:xfrm>
            <a:off x="3352388" y="2214554"/>
            <a:ext cx="928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chemeClr val="bg1"/>
                </a:solidFill>
              </a:rPr>
              <a:t>Defect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Foam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6495628" y="2214554"/>
            <a:ext cx="928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chemeClr val="bg1"/>
                </a:solidFill>
              </a:rPr>
              <a:t>Defect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Seat</a:t>
            </a:r>
            <a:endParaRPr lang="cs-CZ" b="1" dirty="0">
              <a:solidFill>
                <a:schemeClr val="bg1"/>
              </a:solidFill>
            </a:endParaRPr>
          </a:p>
        </p:txBody>
      </p:sp>
      <p:graphicFrame>
        <p:nvGraphicFramePr>
          <p:cNvPr id="37" name="Tabulka 36"/>
          <p:cNvGraphicFramePr>
            <a:graphicFrameLocks noGrp="1"/>
          </p:cNvGraphicFramePr>
          <p:nvPr/>
        </p:nvGraphicFramePr>
        <p:xfrm>
          <a:off x="1071538" y="1242056"/>
          <a:ext cx="2286016" cy="1758317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214446"/>
                <a:gridCol w="1071570"/>
              </a:tblGrid>
              <a:tr h="646928">
                <a:tc>
                  <a:txBody>
                    <a:bodyPr/>
                    <a:lstStyle/>
                    <a:p>
                      <a:pPr algn="ctr"/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Defect</a:t>
                      </a:r>
                      <a:r>
                        <a:rPr lang="cs-CZ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reason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RP-01 </a:t>
                      </a:r>
                    </a:p>
                    <a:p>
                      <a:pPr algn="ctr"/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Hole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under</a:t>
                      </a:r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suface</a:t>
                      </a:r>
                      <a:endParaRPr lang="cs-CZ" altLang="ko-KR" sz="1100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64461">
                <a:tc>
                  <a:txBody>
                    <a:bodyPr/>
                    <a:lstStyle/>
                    <a:p>
                      <a:pPr algn="ctr"/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Size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H/W/D  </a:t>
                      </a:r>
                      <a:r>
                        <a:rPr lang="it-IT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[</a:t>
                      </a:r>
                      <a:r>
                        <a:rPr lang="cs-CZ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mm</a:t>
                      </a:r>
                      <a:r>
                        <a:rPr lang="it-IT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]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altLang="ko-KR" sz="1100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20/15/15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46928">
                <a:tc>
                  <a:txBody>
                    <a:bodyPr/>
                    <a:lstStyle/>
                    <a:p>
                      <a:pPr algn="ctr"/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Manifestation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Surface</a:t>
                      </a:r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cover</a:t>
                      </a:r>
                      <a:r>
                        <a:rPr lang="cs-CZ" altLang="ko-KR" sz="1100" kern="1200" baseline="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baseline="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deformation</a:t>
                      </a:r>
                      <a:endParaRPr lang="cs-CZ" altLang="ko-KR" sz="1100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3" name="TextovéPole 42"/>
          <p:cNvSpPr txBox="1"/>
          <p:nvPr/>
        </p:nvSpPr>
        <p:spPr>
          <a:xfrm>
            <a:off x="71406" y="714356"/>
            <a:ext cx="928694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D-1</a:t>
            </a:r>
            <a:endParaRPr lang="cs-CZ" altLang="ko-KR" sz="2000" b="1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44" name="TextovéPole 43"/>
          <p:cNvSpPr txBox="1"/>
          <p:nvPr/>
        </p:nvSpPr>
        <p:spPr>
          <a:xfrm>
            <a:off x="6858016" y="4429132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rgbClr val="00B05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OK</a:t>
            </a:r>
          </a:p>
        </p:txBody>
      </p:sp>
      <p:sp>
        <p:nvSpPr>
          <p:cNvPr id="46" name="TextovéPole 45">
            <a:hlinkClick r:id="rId15" action="ppaction://hlinksldjump"/>
          </p:cNvPr>
          <p:cNvSpPr txBox="1"/>
          <p:nvPr/>
        </p:nvSpPr>
        <p:spPr>
          <a:xfrm>
            <a:off x="4572000" y="6357958"/>
            <a:ext cx="428628" cy="399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5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2353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TLe</a:t>
            </a:r>
            <a:r>
              <a:rPr lang="cs-CZ" dirty="0" smtClean="0"/>
              <a:t> Front</a:t>
            </a:r>
            <a:r>
              <a:rPr lang="cs-CZ" dirty="0" smtClean="0">
                <a:latin typeface="Times New Roman"/>
                <a:cs typeface="Times New Roman"/>
              </a:rPr>
              <a:t> →</a:t>
            </a:r>
            <a:r>
              <a:rPr lang="cs-CZ" dirty="0" smtClean="0"/>
              <a:t> </a:t>
            </a:r>
            <a:r>
              <a:rPr lang="cs-CZ" dirty="0" smtClean="0">
                <a:solidFill>
                  <a:srgbClr val="FF0000"/>
                </a:solidFill>
              </a:rPr>
              <a:t>ZONE D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5" name="Picture 14" descr="Image result for hyundai transys czech"/>
          <p:cNvPicPr>
            <a:picLocks noChangeAspect="1" noChangeArrowheads="1"/>
          </p:cNvPicPr>
          <p:nvPr/>
        </p:nvPicPr>
        <p:blipFill>
          <a:blip r:embed="rId2"/>
          <a:srcRect t="26667" b="26666"/>
          <a:stretch>
            <a:fillRect/>
          </a:stretch>
        </p:blipFill>
        <p:spPr bwMode="auto">
          <a:xfrm>
            <a:off x="7000892" y="-24"/>
            <a:ext cx="2143125" cy="1000132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71406" y="242808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2000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Foam</a:t>
            </a:r>
            <a:r>
              <a:rPr lang="cs-CZ" altLang="ko-KR" sz="2000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</a:t>
            </a:r>
            <a:r>
              <a:rPr lang="cs-CZ" altLang="ko-KR" sz="2000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Defect</a:t>
            </a:r>
            <a:r>
              <a:rPr lang="cs-CZ" altLang="ko-KR" sz="2000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</a:t>
            </a:r>
            <a:r>
              <a:rPr lang="cs-CZ" altLang="ko-KR" sz="2000" dirty="0" err="1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Catalog</a:t>
            </a:r>
            <a:endParaRPr lang="cs-CZ" altLang="ko-KR" sz="2000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7" name="TextovéPole 6">
            <a:hlinkClick r:id="rId3" action="ppaction://hlinksldjump"/>
          </p:cNvPr>
          <p:cNvSpPr txBox="1"/>
          <p:nvPr/>
        </p:nvSpPr>
        <p:spPr>
          <a:xfrm>
            <a:off x="7572396" y="5786454"/>
            <a:ext cx="1357322" cy="40011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Project</a:t>
            </a:r>
          </a:p>
        </p:txBody>
      </p:sp>
      <p:sp>
        <p:nvSpPr>
          <p:cNvPr id="8" name="TextovéPole 7">
            <a:hlinkClick r:id="rId3" action="ppaction://hlinksldjump"/>
          </p:cNvPr>
          <p:cNvSpPr txBox="1"/>
          <p:nvPr/>
        </p:nvSpPr>
        <p:spPr>
          <a:xfrm>
            <a:off x="7572396" y="6286520"/>
            <a:ext cx="1357322" cy="40011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err="1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TLe</a:t>
            </a:r>
            <a:endParaRPr lang="cs-CZ" altLang="ko-KR" sz="2000" b="1" dirty="0">
              <a:solidFill>
                <a:schemeClr val="tx2">
                  <a:lumMod val="75000"/>
                </a:schemeClr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9" name="TextovéPole 8">
            <a:hlinkClick r:id="rId4" action="ppaction://hlinksldjump"/>
          </p:cNvPr>
          <p:cNvSpPr txBox="1"/>
          <p:nvPr/>
        </p:nvSpPr>
        <p:spPr>
          <a:xfrm>
            <a:off x="7572396" y="4929198"/>
            <a:ext cx="1357322" cy="707886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err="1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TLe</a:t>
            </a:r>
            <a:r>
              <a:rPr lang="cs-CZ" altLang="ko-KR" sz="2000" b="1" dirty="0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Front</a:t>
            </a:r>
            <a:endParaRPr lang="cs-CZ" altLang="ko-KR" sz="2000" b="1" dirty="0">
              <a:solidFill>
                <a:schemeClr val="tx2">
                  <a:lumMod val="75000"/>
                </a:schemeClr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71406" y="4071966"/>
            <a:ext cx="7358082" cy="2214554"/>
          </a:xfrm>
          <a:prstGeom prst="rect">
            <a:avLst/>
          </a:prstGeom>
          <a:solidFill>
            <a:srgbClr val="00B050">
              <a:alpha val="21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altLang="ko-KR" sz="2000" b="1" dirty="0" err="1" smtClean="0">
                <a:solidFill>
                  <a:schemeClr val="tx1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Repair</a:t>
            </a:r>
            <a:endParaRPr lang="cs-CZ" altLang="ko-KR" sz="2000" b="1" dirty="0" smtClean="0">
              <a:solidFill>
                <a:schemeClr val="tx1"/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/>
          <a:srcRect l="2564" t="1439" r="131"/>
          <a:stretch>
            <a:fillRect/>
          </a:stretch>
        </p:blipFill>
        <p:spPr bwMode="auto">
          <a:xfrm>
            <a:off x="71406" y="1239972"/>
            <a:ext cx="953550" cy="190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Elipsa 31"/>
          <p:cNvSpPr/>
          <p:nvPr/>
        </p:nvSpPr>
        <p:spPr>
          <a:xfrm>
            <a:off x="857224" y="2494997"/>
            <a:ext cx="108000" cy="2910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37" name="Tabulka 36"/>
          <p:cNvGraphicFramePr>
            <a:graphicFrameLocks noGrp="1"/>
          </p:cNvGraphicFramePr>
          <p:nvPr/>
        </p:nvGraphicFramePr>
        <p:xfrm>
          <a:off x="1071538" y="1242056"/>
          <a:ext cx="2286016" cy="1758317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214446"/>
                <a:gridCol w="1071570"/>
              </a:tblGrid>
              <a:tr h="646928">
                <a:tc>
                  <a:txBody>
                    <a:bodyPr/>
                    <a:lstStyle/>
                    <a:p>
                      <a:pPr algn="ctr"/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Defect</a:t>
                      </a:r>
                      <a:r>
                        <a:rPr lang="cs-CZ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reason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altLang="ko-KR" sz="1100" b="0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b="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RP-06</a:t>
                      </a:r>
                    </a:p>
                    <a:p>
                      <a:pPr algn="ctr"/>
                      <a:r>
                        <a:rPr lang="cs-CZ" altLang="ko-KR" sz="1100" b="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Deformation</a:t>
                      </a:r>
                      <a:endParaRPr lang="cs-CZ" altLang="ko-KR" sz="1100" b="0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64461">
                <a:tc>
                  <a:txBody>
                    <a:bodyPr/>
                    <a:lstStyle/>
                    <a:p>
                      <a:pPr algn="ctr"/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Size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H/W/D  </a:t>
                      </a:r>
                      <a:r>
                        <a:rPr lang="it-IT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[</a:t>
                      </a:r>
                      <a:r>
                        <a:rPr lang="cs-CZ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mm</a:t>
                      </a:r>
                      <a:r>
                        <a:rPr lang="it-IT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]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altLang="ko-KR" sz="1100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25/100/10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46928">
                <a:tc>
                  <a:txBody>
                    <a:bodyPr/>
                    <a:lstStyle/>
                    <a:p>
                      <a:pPr algn="ctr"/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Manifestation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Wrincled</a:t>
                      </a:r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and</a:t>
                      </a:r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deformated</a:t>
                      </a:r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cover</a:t>
                      </a:r>
                      <a:endParaRPr lang="cs-CZ" altLang="ko-KR" sz="1100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3" name="TextovéPole 42"/>
          <p:cNvSpPr txBox="1"/>
          <p:nvPr/>
        </p:nvSpPr>
        <p:spPr>
          <a:xfrm>
            <a:off x="71406" y="714356"/>
            <a:ext cx="928694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D-2</a:t>
            </a:r>
            <a:endParaRPr lang="cs-CZ" altLang="ko-KR" sz="2000" b="1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pic>
        <p:nvPicPr>
          <p:cNvPr id="38" name="Picture 2" descr="C:\Users\dmc1546\Desktop\Defekty\PDe FRONT back.png"/>
          <p:cNvPicPr>
            <a:picLocks noChangeAspect="1" noChangeArrowheads="1"/>
          </p:cNvPicPr>
          <p:nvPr/>
        </p:nvPicPr>
        <p:blipFill>
          <a:blip r:embed="rId6" cstate="print"/>
          <a:srcRect b="27999"/>
          <a:stretch>
            <a:fillRect/>
          </a:stretch>
        </p:blipFill>
        <p:spPr bwMode="auto">
          <a:xfrm>
            <a:off x="3643306" y="1257256"/>
            <a:ext cx="2143140" cy="2743248"/>
          </a:xfrm>
          <a:prstGeom prst="rect">
            <a:avLst/>
          </a:prstGeom>
          <a:noFill/>
        </p:spPr>
      </p:pic>
      <p:pic>
        <p:nvPicPr>
          <p:cNvPr id="39" name="Picture 3" descr="C:\Users\dmc1546\Desktop\Defekty\PDe FRONT back cover.png"/>
          <p:cNvPicPr>
            <a:picLocks noChangeAspect="1" noChangeArrowheads="1"/>
          </p:cNvPicPr>
          <p:nvPr/>
        </p:nvPicPr>
        <p:blipFill>
          <a:blip r:embed="rId7" cstate="print"/>
          <a:srcRect t="10417" b="16666"/>
          <a:stretch>
            <a:fillRect/>
          </a:stretch>
        </p:blipFill>
        <p:spPr bwMode="auto">
          <a:xfrm>
            <a:off x="5929322" y="1285860"/>
            <a:ext cx="2094134" cy="2714644"/>
          </a:xfrm>
          <a:prstGeom prst="rect">
            <a:avLst/>
          </a:prstGeom>
          <a:noFill/>
        </p:spPr>
      </p:pic>
      <p:sp>
        <p:nvSpPr>
          <p:cNvPr id="40" name="Elipsa 39"/>
          <p:cNvSpPr/>
          <p:nvPr/>
        </p:nvSpPr>
        <p:spPr>
          <a:xfrm>
            <a:off x="4071935" y="2071678"/>
            <a:ext cx="1143008" cy="5600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Elipsa 40"/>
          <p:cNvSpPr/>
          <p:nvPr/>
        </p:nvSpPr>
        <p:spPr>
          <a:xfrm>
            <a:off x="6643702" y="1857364"/>
            <a:ext cx="1071570" cy="12144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2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4429132"/>
            <a:ext cx="2428892" cy="15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2066" y="4429132"/>
            <a:ext cx="2214578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00364" y="4429132"/>
            <a:ext cx="1785950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Elipsa 25"/>
          <p:cNvSpPr/>
          <p:nvPr/>
        </p:nvSpPr>
        <p:spPr>
          <a:xfrm rot="19332122">
            <a:off x="3051674" y="4818303"/>
            <a:ext cx="1801711" cy="9711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Elipsa 30"/>
          <p:cNvSpPr/>
          <p:nvPr/>
        </p:nvSpPr>
        <p:spPr>
          <a:xfrm>
            <a:off x="5286348" y="4643446"/>
            <a:ext cx="1928858" cy="135503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TextovéPole 27"/>
          <p:cNvSpPr txBox="1"/>
          <p:nvPr/>
        </p:nvSpPr>
        <p:spPr>
          <a:xfrm>
            <a:off x="2928926" y="4447768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rgbClr val="FF000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NG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2285952" y="4443226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rgbClr val="FF000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NG</a:t>
            </a:r>
          </a:p>
        </p:txBody>
      </p:sp>
      <p:sp>
        <p:nvSpPr>
          <p:cNvPr id="44" name="TextovéPole 43"/>
          <p:cNvSpPr txBox="1"/>
          <p:nvPr/>
        </p:nvSpPr>
        <p:spPr>
          <a:xfrm>
            <a:off x="6858016" y="4429132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rgbClr val="00B05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OK</a:t>
            </a:r>
          </a:p>
        </p:txBody>
      </p:sp>
      <p:sp>
        <p:nvSpPr>
          <p:cNvPr id="25" name="Elipsa 24"/>
          <p:cNvSpPr/>
          <p:nvPr/>
        </p:nvSpPr>
        <p:spPr>
          <a:xfrm rot="20019150">
            <a:off x="371987" y="4634429"/>
            <a:ext cx="1858887" cy="9504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3" name="Přímá spojovací šipka 22"/>
          <p:cNvCxnSpPr/>
          <p:nvPr/>
        </p:nvCxnSpPr>
        <p:spPr>
          <a:xfrm flipV="1">
            <a:off x="4786282" y="5355543"/>
            <a:ext cx="285752" cy="7936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>
            <a:off x="2714580" y="5355543"/>
            <a:ext cx="285752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>
            <a:hlinkClick r:id="rId4" action="ppaction://hlinksldjump"/>
          </p:cNvPr>
          <p:cNvSpPr txBox="1"/>
          <p:nvPr/>
        </p:nvSpPr>
        <p:spPr>
          <a:xfrm>
            <a:off x="71406" y="6357958"/>
            <a:ext cx="1285884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D</a:t>
            </a:r>
            <a:endParaRPr lang="cs-CZ" altLang="ko-KR" sz="2000" b="1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35" name="TextovéPole 34">
            <a:hlinkClick r:id="rId11" action="ppaction://hlinksldjump"/>
          </p:cNvPr>
          <p:cNvSpPr txBox="1"/>
          <p:nvPr/>
        </p:nvSpPr>
        <p:spPr>
          <a:xfrm>
            <a:off x="1714480" y="6357958"/>
            <a:ext cx="428628" cy="399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36" name="TextovéPole 35">
            <a:hlinkClick r:id="rId12" action="ppaction://hlinksldjump"/>
          </p:cNvPr>
          <p:cNvSpPr txBox="1"/>
          <p:nvPr/>
        </p:nvSpPr>
        <p:spPr>
          <a:xfrm>
            <a:off x="2428860" y="6357958"/>
            <a:ext cx="428628" cy="399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2</a:t>
            </a:r>
            <a:endParaRPr lang="cs-CZ" b="1" dirty="0"/>
          </a:p>
        </p:txBody>
      </p:sp>
      <p:sp>
        <p:nvSpPr>
          <p:cNvPr id="48" name="TextovéPole 47">
            <a:hlinkClick r:id="rId13" action="ppaction://hlinksldjump"/>
          </p:cNvPr>
          <p:cNvSpPr txBox="1"/>
          <p:nvPr/>
        </p:nvSpPr>
        <p:spPr>
          <a:xfrm>
            <a:off x="3143240" y="6357958"/>
            <a:ext cx="428628" cy="399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3</a:t>
            </a:r>
            <a:endParaRPr lang="cs-CZ" b="1" dirty="0"/>
          </a:p>
        </p:txBody>
      </p:sp>
      <p:sp>
        <p:nvSpPr>
          <p:cNvPr id="49" name="TextovéPole 48">
            <a:hlinkClick r:id="rId14" action="ppaction://hlinksldjump"/>
          </p:cNvPr>
          <p:cNvSpPr txBox="1"/>
          <p:nvPr/>
        </p:nvSpPr>
        <p:spPr>
          <a:xfrm>
            <a:off x="3857620" y="6357958"/>
            <a:ext cx="428628" cy="399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4</a:t>
            </a:r>
            <a:endParaRPr lang="cs-CZ" b="1" dirty="0"/>
          </a:p>
        </p:txBody>
      </p:sp>
      <p:sp>
        <p:nvSpPr>
          <p:cNvPr id="50" name="TextovéPole 49">
            <a:hlinkClick r:id="rId15" action="ppaction://hlinksldjump"/>
          </p:cNvPr>
          <p:cNvSpPr txBox="1"/>
          <p:nvPr/>
        </p:nvSpPr>
        <p:spPr>
          <a:xfrm>
            <a:off x="4572000" y="6357958"/>
            <a:ext cx="428628" cy="399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5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91568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délník 26"/>
          <p:cNvSpPr/>
          <p:nvPr/>
        </p:nvSpPr>
        <p:spPr>
          <a:xfrm>
            <a:off x="71406" y="4000504"/>
            <a:ext cx="7358082" cy="2214554"/>
          </a:xfrm>
          <a:prstGeom prst="rect">
            <a:avLst/>
          </a:prstGeom>
          <a:solidFill>
            <a:srgbClr val="00B050">
              <a:alpha val="21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altLang="ko-KR" sz="2000" b="1" dirty="0" err="1" smtClean="0">
                <a:solidFill>
                  <a:schemeClr val="tx1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Repair</a:t>
            </a:r>
            <a:endParaRPr lang="cs-CZ" altLang="ko-KR" sz="2000" b="1" dirty="0" smtClean="0">
              <a:solidFill>
                <a:schemeClr val="tx1"/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TLe</a:t>
            </a:r>
            <a:r>
              <a:rPr lang="cs-CZ" dirty="0" smtClean="0"/>
              <a:t> Front</a:t>
            </a:r>
            <a:r>
              <a:rPr lang="cs-CZ" dirty="0" smtClean="0">
                <a:latin typeface="Times New Roman"/>
                <a:cs typeface="Times New Roman"/>
              </a:rPr>
              <a:t> →</a:t>
            </a:r>
            <a:r>
              <a:rPr lang="cs-CZ" dirty="0" smtClean="0"/>
              <a:t> </a:t>
            </a:r>
            <a:r>
              <a:rPr lang="cs-CZ" dirty="0" smtClean="0">
                <a:solidFill>
                  <a:srgbClr val="FF0000"/>
                </a:solidFill>
              </a:rPr>
              <a:t>ZONE D</a:t>
            </a:r>
            <a:endParaRPr lang="cs-CZ" dirty="0">
              <a:ln>
                <a:solidFill>
                  <a:schemeClr val="accent1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5" name="Picture 14" descr="Image result for hyundai transys czech"/>
          <p:cNvPicPr>
            <a:picLocks noChangeAspect="1" noChangeArrowheads="1"/>
          </p:cNvPicPr>
          <p:nvPr/>
        </p:nvPicPr>
        <p:blipFill>
          <a:blip r:embed="rId2"/>
          <a:srcRect t="26667" b="26666"/>
          <a:stretch>
            <a:fillRect/>
          </a:stretch>
        </p:blipFill>
        <p:spPr bwMode="auto">
          <a:xfrm>
            <a:off x="7000892" y="-24"/>
            <a:ext cx="2143125" cy="1000132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71406" y="242808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2000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Foam</a:t>
            </a:r>
            <a:r>
              <a:rPr lang="cs-CZ" altLang="ko-KR" sz="2000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</a:t>
            </a:r>
            <a:r>
              <a:rPr lang="cs-CZ" altLang="ko-KR" sz="2000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Defect</a:t>
            </a:r>
            <a:r>
              <a:rPr lang="cs-CZ" altLang="ko-KR" sz="2000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</a:t>
            </a:r>
            <a:r>
              <a:rPr lang="cs-CZ" altLang="ko-KR" sz="2000" dirty="0" err="1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Catalog</a:t>
            </a:r>
            <a:endParaRPr lang="cs-CZ" altLang="ko-KR" sz="2000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7" name="TextovéPole 6">
            <a:hlinkClick r:id="rId3" action="ppaction://hlinksldjump"/>
          </p:cNvPr>
          <p:cNvSpPr txBox="1"/>
          <p:nvPr/>
        </p:nvSpPr>
        <p:spPr>
          <a:xfrm>
            <a:off x="7572396" y="5786454"/>
            <a:ext cx="1357322" cy="40011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Project</a:t>
            </a:r>
          </a:p>
        </p:txBody>
      </p:sp>
      <p:sp>
        <p:nvSpPr>
          <p:cNvPr id="8" name="TextovéPole 7">
            <a:hlinkClick r:id="rId3" action="ppaction://hlinksldjump"/>
          </p:cNvPr>
          <p:cNvSpPr txBox="1"/>
          <p:nvPr/>
        </p:nvSpPr>
        <p:spPr>
          <a:xfrm>
            <a:off x="7572396" y="6286520"/>
            <a:ext cx="1357322" cy="40011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err="1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TLe</a:t>
            </a:r>
            <a:endParaRPr lang="cs-CZ" altLang="ko-KR" sz="2000" b="1" dirty="0">
              <a:solidFill>
                <a:schemeClr val="tx2">
                  <a:lumMod val="75000"/>
                </a:schemeClr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9" name="TextovéPole 8">
            <a:hlinkClick r:id="rId4" action="ppaction://hlinksldjump"/>
          </p:cNvPr>
          <p:cNvSpPr txBox="1"/>
          <p:nvPr/>
        </p:nvSpPr>
        <p:spPr>
          <a:xfrm>
            <a:off x="7572396" y="4929198"/>
            <a:ext cx="1357322" cy="707886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err="1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TLe</a:t>
            </a:r>
            <a:r>
              <a:rPr lang="cs-CZ" altLang="ko-KR" sz="2000" b="1" dirty="0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Front</a:t>
            </a:r>
            <a:endParaRPr lang="cs-CZ" altLang="ko-KR" sz="2000" b="1" dirty="0">
              <a:solidFill>
                <a:schemeClr val="tx2">
                  <a:lumMod val="75000"/>
                </a:schemeClr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/>
          <a:srcRect l="2564" t="1439" r="131"/>
          <a:stretch>
            <a:fillRect/>
          </a:stretch>
        </p:blipFill>
        <p:spPr bwMode="auto">
          <a:xfrm>
            <a:off x="71406" y="1214422"/>
            <a:ext cx="95400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Elipsa 16"/>
          <p:cNvSpPr/>
          <p:nvPr/>
        </p:nvSpPr>
        <p:spPr>
          <a:xfrm>
            <a:off x="357158" y="1785926"/>
            <a:ext cx="428628" cy="1428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25" name="Tabulka 24"/>
          <p:cNvGraphicFramePr>
            <a:graphicFrameLocks noGrp="1"/>
          </p:cNvGraphicFramePr>
          <p:nvPr/>
        </p:nvGraphicFramePr>
        <p:xfrm>
          <a:off x="1071538" y="1242056"/>
          <a:ext cx="2286016" cy="1873389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214446"/>
                <a:gridCol w="1071570"/>
              </a:tblGrid>
              <a:tr h="646928">
                <a:tc>
                  <a:txBody>
                    <a:bodyPr/>
                    <a:lstStyle/>
                    <a:p>
                      <a:pPr algn="ctr"/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Defect</a:t>
                      </a:r>
                      <a:r>
                        <a:rPr lang="cs-CZ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reason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altLang="ko-KR" sz="1100" b="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RP-02</a:t>
                      </a:r>
                    </a:p>
                    <a:p>
                      <a:pPr marL="0" algn="ctr" defTabSz="914400" rtl="0" eaLnBrk="1" latinLnBrk="0" hangingPunct="1"/>
                      <a:r>
                        <a:rPr lang="cs-CZ" altLang="ko-KR" sz="1100" b="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Missing</a:t>
                      </a:r>
                      <a:r>
                        <a:rPr lang="cs-CZ" altLang="ko-KR" sz="1100" b="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b="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material</a:t>
                      </a:r>
                      <a:endParaRPr lang="cs-CZ" altLang="ko-KR" sz="1100" b="0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64461">
                <a:tc>
                  <a:txBody>
                    <a:bodyPr/>
                    <a:lstStyle/>
                    <a:p>
                      <a:pPr algn="ctr"/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Size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H/W/D  </a:t>
                      </a:r>
                      <a:r>
                        <a:rPr lang="it-IT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[</a:t>
                      </a:r>
                      <a:r>
                        <a:rPr lang="cs-CZ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mm</a:t>
                      </a:r>
                      <a:r>
                        <a:rPr lang="it-IT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]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altLang="ko-KR" sz="1100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60/25/45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46928">
                <a:tc>
                  <a:txBody>
                    <a:bodyPr/>
                    <a:lstStyle/>
                    <a:p>
                      <a:pPr algn="ctr"/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Manifestation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Hole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and</a:t>
                      </a:r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wrinkles</a:t>
                      </a:r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when</a:t>
                      </a:r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cover</a:t>
                      </a:r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is</a:t>
                      </a:r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used</a:t>
                      </a:r>
                      <a:endParaRPr lang="cs-CZ" altLang="ko-KR" sz="1100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4343644"/>
            <a:ext cx="2474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 descr="C:\Users\dmc1546\Desktop\Defekty\TLe FRT L back 7.png"/>
          <p:cNvPicPr>
            <a:picLocks noChangeAspect="1" noChangeArrowheads="1"/>
          </p:cNvPicPr>
          <p:nvPr/>
        </p:nvPicPr>
        <p:blipFill>
          <a:blip r:embed="rId7" cstate="print"/>
          <a:srcRect l="11628" r="11628"/>
          <a:stretch>
            <a:fillRect/>
          </a:stretch>
        </p:blipFill>
        <p:spPr bwMode="auto">
          <a:xfrm>
            <a:off x="3428992" y="1214421"/>
            <a:ext cx="2928958" cy="2147165"/>
          </a:xfrm>
          <a:prstGeom prst="rect">
            <a:avLst/>
          </a:prstGeom>
          <a:noFill/>
        </p:spPr>
      </p:pic>
      <p:pic>
        <p:nvPicPr>
          <p:cNvPr id="31" name="Picture 3" descr="C:\Users\dmc1546\Desktop\Defekty\TLe FRT L back 7 cover.png"/>
          <p:cNvPicPr>
            <a:picLocks noChangeAspect="1" noChangeArrowheads="1"/>
          </p:cNvPicPr>
          <p:nvPr/>
        </p:nvPicPr>
        <p:blipFill>
          <a:blip r:embed="rId8" cstate="print"/>
          <a:srcRect l="8632" r="23468"/>
          <a:stretch>
            <a:fillRect/>
          </a:stretch>
        </p:blipFill>
        <p:spPr bwMode="auto">
          <a:xfrm>
            <a:off x="6414608" y="1214422"/>
            <a:ext cx="2586548" cy="2143140"/>
          </a:xfrm>
          <a:prstGeom prst="rect">
            <a:avLst/>
          </a:prstGeom>
          <a:noFill/>
        </p:spPr>
      </p:pic>
      <p:sp>
        <p:nvSpPr>
          <p:cNvPr id="32" name="Elipsa 31"/>
          <p:cNvSpPr/>
          <p:nvPr/>
        </p:nvSpPr>
        <p:spPr>
          <a:xfrm>
            <a:off x="4187637" y="2000240"/>
            <a:ext cx="1114119" cy="5846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Elipsa 32"/>
          <p:cNvSpPr/>
          <p:nvPr/>
        </p:nvSpPr>
        <p:spPr>
          <a:xfrm>
            <a:off x="7072330" y="1714488"/>
            <a:ext cx="1500198" cy="9607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/>
          <a:srcRect l="10405" r="15127"/>
          <a:stretch>
            <a:fillRect/>
          </a:stretch>
        </p:blipFill>
        <p:spPr bwMode="auto">
          <a:xfrm>
            <a:off x="3000364" y="4357694"/>
            <a:ext cx="200026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 cstate="print"/>
          <a:srcRect l="20258" r="6897"/>
          <a:stretch>
            <a:fillRect/>
          </a:stretch>
        </p:blipFill>
        <p:spPr bwMode="auto">
          <a:xfrm>
            <a:off x="5429256" y="4357694"/>
            <a:ext cx="185738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Elipsa 17"/>
          <p:cNvSpPr/>
          <p:nvPr/>
        </p:nvSpPr>
        <p:spPr>
          <a:xfrm>
            <a:off x="1142976" y="5143512"/>
            <a:ext cx="642942" cy="571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Elipsa 18"/>
          <p:cNvSpPr/>
          <p:nvPr/>
        </p:nvSpPr>
        <p:spPr>
          <a:xfrm>
            <a:off x="3643274" y="4781779"/>
            <a:ext cx="857256" cy="10738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extovéPole 19"/>
          <p:cNvSpPr txBox="1"/>
          <p:nvPr/>
        </p:nvSpPr>
        <p:spPr>
          <a:xfrm>
            <a:off x="4572000" y="4357694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rgbClr val="FF000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NG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2143108" y="4304892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rgbClr val="FF000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NG</a:t>
            </a:r>
          </a:p>
        </p:txBody>
      </p:sp>
      <p:sp>
        <p:nvSpPr>
          <p:cNvPr id="22" name="Elipsa 21"/>
          <p:cNvSpPr/>
          <p:nvPr/>
        </p:nvSpPr>
        <p:spPr>
          <a:xfrm>
            <a:off x="6072198" y="4786322"/>
            <a:ext cx="642942" cy="64294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extovéPole 25"/>
          <p:cNvSpPr txBox="1"/>
          <p:nvPr/>
        </p:nvSpPr>
        <p:spPr>
          <a:xfrm>
            <a:off x="6858016" y="4357694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rgbClr val="00B05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OK</a:t>
            </a:r>
          </a:p>
        </p:txBody>
      </p:sp>
      <p:cxnSp>
        <p:nvCxnSpPr>
          <p:cNvPr id="28" name="Přímá spojovací šipka 27"/>
          <p:cNvCxnSpPr/>
          <p:nvPr/>
        </p:nvCxnSpPr>
        <p:spPr>
          <a:xfrm flipV="1">
            <a:off x="5072066" y="5284105"/>
            <a:ext cx="285752" cy="7936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šipka 28"/>
          <p:cNvCxnSpPr/>
          <p:nvPr/>
        </p:nvCxnSpPr>
        <p:spPr>
          <a:xfrm>
            <a:off x="2643174" y="5286388"/>
            <a:ext cx="285752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ovéPole 34"/>
          <p:cNvSpPr txBox="1"/>
          <p:nvPr/>
        </p:nvSpPr>
        <p:spPr>
          <a:xfrm>
            <a:off x="71406" y="714356"/>
            <a:ext cx="928800" cy="40011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D-3</a:t>
            </a:r>
            <a:endParaRPr lang="cs-CZ" altLang="ko-KR" sz="2000" b="1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36" name="TextovéPole 35">
            <a:hlinkClick r:id="rId4" action="ppaction://hlinksldjump"/>
          </p:cNvPr>
          <p:cNvSpPr txBox="1"/>
          <p:nvPr/>
        </p:nvSpPr>
        <p:spPr>
          <a:xfrm>
            <a:off x="71406" y="6357958"/>
            <a:ext cx="1285884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D</a:t>
            </a:r>
            <a:endParaRPr lang="cs-CZ" altLang="ko-KR" sz="2000" b="1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37" name="TextovéPole 36">
            <a:hlinkClick r:id="rId11" action="ppaction://hlinksldjump"/>
          </p:cNvPr>
          <p:cNvSpPr txBox="1"/>
          <p:nvPr/>
        </p:nvSpPr>
        <p:spPr>
          <a:xfrm>
            <a:off x="1714480" y="6357958"/>
            <a:ext cx="428628" cy="399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38" name="TextovéPole 37">
            <a:hlinkClick r:id="rId12" action="ppaction://hlinksldjump"/>
          </p:cNvPr>
          <p:cNvSpPr txBox="1"/>
          <p:nvPr/>
        </p:nvSpPr>
        <p:spPr>
          <a:xfrm>
            <a:off x="2428860" y="6357958"/>
            <a:ext cx="428628" cy="399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2</a:t>
            </a:r>
            <a:endParaRPr lang="cs-CZ" b="1" dirty="0"/>
          </a:p>
        </p:txBody>
      </p:sp>
      <p:sp>
        <p:nvSpPr>
          <p:cNvPr id="39" name="TextovéPole 38">
            <a:hlinkClick r:id="rId13" action="ppaction://hlinksldjump"/>
          </p:cNvPr>
          <p:cNvSpPr txBox="1"/>
          <p:nvPr/>
        </p:nvSpPr>
        <p:spPr>
          <a:xfrm>
            <a:off x="3143240" y="6357958"/>
            <a:ext cx="428628" cy="399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3</a:t>
            </a:r>
            <a:endParaRPr lang="cs-CZ" b="1" dirty="0"/>
          </a:p>
        </p:txBody>
      </p:sp>
      <p:sp>
        <p:nvSpPr>
          <p:cNvPr id="40" name="TextovéPole 39">
            <a:hlinkClick r:id="rId14" action="ppaction://hlinksldjump"/>
          </p:cNvPr>
          <p:cNvSpPr txBox="1"/>
          <p:nvPr/>
        </p:nvSpPr>
        <p:spPr>
          <a:xfrm>
            <a:off x="3857620" y="6357958"/>
            <a:ext cx="428628" cy="399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4</a:t>
            </a:r>
            <a:endParaRPr lang="cs-CZ" b="1" dirty="0"/>
          </a:p>
        </p:txBody>
      </p:sp>
      <p:sp>
        <p:nvSpPr>
          <p:cNvPr id="41" name="TextovéPole 40">
            <a:hlinkClick r:id="rId15" action="ppaction://hlinksldjump"/>
          </p:cNvPr>
          <p:cNvSpPr txBox="1"/>
          <p:nvPr/>
        </p:nvSpPr>
        <p:spPr>
          <a:xfrm>
            <a:off x="4572000" y="6357958"/>
            <a:ext cx="428628" cy="399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5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02719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délník 26"/>
          <p:cNvSpPr/>
          <p:nvPr/>
        </p:nvSpPr>
        <p:spPr>
          <a:xfrm>
            <a:off x="71406" y="4000504"/>
            <a:ext cx="7358082" cy="2214554"/>
          </a:xfrm>
          <a:prstGeom prst="rect">
            <a:avLst/>
          </a:prstGeom>
          <a:solidFill>
            <a:srgbClr val="00B050">
              <a:alpha val="21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altLang="ko-KR" sz="2000" b="1" dirty="0" err="1" smtClean="0">
                <a:solidFill>
                  <a:schemeClr val="tx1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Repair</a:t>
            </a:r>
            <a:endParaRPr lang="cs-CZ" altLang="ko-KR" sz="2000" b="1" dirty="0" smtClean="0">
              <a:solidFill>
                <a:schemeClr val="tx1"/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TLe</a:t>
            </a:r>
            <a:r>
              <a:rPr lang="cs-CZ" dirty="0" smtClean="0"/>
              <a:t> Front</a:t>
            </a:r>
            <a:r>
              <a:rPr lang="cs-CZ" dirty="0" smtClean="0">
                <a:latin typeface="Times New Roman"/>
                <a:cs typeface="Times New Roman"/>
              </a:rPr>
              <a:t> →</a:t>
            </a:r>
            <a:r>
              <a:rPr lang="cs-CZ" dirty="0" smtClean="0"/>
              <a:t> </a:t>
            </a:r>
            <a:r>
              <a:rPr lang="cs-CZ" dirty="0" smtClean="0">
                <a:solidFill>
                  <a:srgbClr val="FF0000"/>
                </a:solidFill>
              </a:rPr>
              <a:t>ZONE D</a:t>
            </a:r>
            <a:endParaRPr lang="cs-CZ" dirty="0">
              <a:ln>
                <a:solidFill>
                  <a:schemeClr val="accent1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5" name="Picture 14" descr="Image result for hyundai transys czech"/>
          <p:cNvPicPr>
            <a:picLocks noChangeAspect="1" noChangeArrowheads="1"/>
          </p:cNvPicPr>
          <p:nvPr/>
        </p:nvPicPr>
        <p:blipFill>
          <a:blip r:embed="rId2"/>
          <a:srcRect t="26667" b="26666"/>
          <a:stretch>
            <a:fillRect/>
          </a:stretch>
        </p:blipFill>
        <p:spPr bwMode="auto">
          <a:xfrm>
            <a:off x="7000892" y="-24"/>
            <a:ext cx="2143125" cy="1000132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71406" y="242808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2000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Foam</a:t>
            </a:r>
            <a:r>
              <a:rPr lang="cs-CZ" altLang="ko-KR" sz="2000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</a:t>
            </a:r>
            <a:r>
              <a:rPr lang="cs-CZ" altLang="ko-KR" sz="2000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Defect</a:t>
            </a:r>
            <a:r>
              <a:rPr lang="cs-CZ" altLang="ko-KR" sz="2000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</a:t>
            </a:r>
            <a:r>
              <a:rPr lang="cs-CZ" altLang="ko-KR" sz="2000" dirty="0" err="1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Catalog</a:t>
            </a:r>
            <a:endParaRPr lang="cs-CZ" altLang="ko-KR" sz="2000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7" name="TextovéPole 6">
            <a:hlinkClick r:id="rId3" action="ppaction://hlinksldjump"/>
          </p:cNvPr>
          <p:cNvSpPr txBox="1"/>
          <p:nvPr/>
        </p:nvSpPr>
        <p:spPr>
          <a:xfrm>
            <a:off x="7572396" y="5786454"/>
            <a:ext cx="1357322" cy="40011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Project</a:t>
            </a:r>
          </a:p>
        </p:txBody>
      </p:sp>
      <p:sp>
        <p:nvSpPr>
          <p:cNvPr id="8" name="TextovéPole 7">
            <a:hlinkClick r:id="rId3" action="ppaction://hlinksldjump"/>
          </p:cNvPr>
          <p:cNvSpPr txBox="1"/>
          <p:nvPr/>
        </p:nvSpPr>
        <p:spPr>
          <a:xfrm>
            <a:off x="7572396" y="6286520"/>
            <a:ext cx="1357322" cy="40011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err="1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TLe</a:t>
            </a:r>
            <a:endParaRPr lang="cs-CZ" altLang="ko-KR" sz="2000" b="1" dirty="0">
              <a:solidFill>
                <a:schemeClr val="tx2">
                  <a:lumMod val="75000"/>
                </a:schemeClr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9" name="TextovéPole 8">
            <a:hlinkClick r:id="rId4" action="ppaction://hlinksldjump"/>
          </p:cNvPr>
          <p:cNvSpPr txBox="1"/>
          <p:nvPr/>
        </p:nvSpPr>
        <p:spPr>
          <a:xfrm>
            <a:off x="7572396" y="4929198"/>
            <a:ext cx="1357322" cy="707886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err="1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TLe</a:t>
            </a:r>
            <a:r>
              <a:rPr lang="cs-CZ" altLang="ko-KR" sz="2000" b="1" dirty="0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front</a:t>
            </a:r>
            <a:endParaRPr lang="cs-CZ" altLang="ko-KR" sz="2000" b="1" dirty="0">
              <a:solidFill>
                <a:schemeClr val="tx2">
                  <a:lumMod val="75000"/>
                </a:schemeClr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graphicFrame>
        <p:nvGraphicFramePr>
          <p:cNvPr id="25" name="Tabulka 24"/>
          <p:cNvGraphicFramePr>
            <a:graphicFrameLocks noGrp="1"/>
          </p:cNvGraphicFramePr>
          <p:nvPr/>
        </p:nvGraphicFramePr>
        <p:xfrm>
          <a:off x="1071538" y="1242056"/>
          <a:ext cx="2286016" cy="1758317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214446"/>
                <a:gridCol w="1071570"/>
              </a:tblGrid>
              <a:tr h="646928">
                <a:tc>
                  <a:txBody>
                    <a:bodyPr/>
                    <a:lstStyle/>
                    <a:p>
                      <a:pPr algn="ctr"/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Defect</a:t>
                      </a:r>
                      <a:r>
                        <a:rPr lang="cs-CZ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reason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RP-0X</a:t>
                      </a:r>
                    </a:p>
                    <a:p>
                      <a:pPr algn="ctr"/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Wrong</a:t>
                      </a:r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repair</a:t>
                      </a:r>
                      <a:endParaRPr lang="cs-CZ" altLang="ko-KR" sz="1100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64461">
                <a:tc>
                  <a:txBody>
                    <a:bodyPr/>
                    <a:lstStyle/>
                    <a:p>
                      <a:pPr algn="ctr"/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Size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H/W/D  </a:t>
                      </a:r>
                      <a:r>
                        <a:rPr lang="it-IT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[</a:t>
                      </a:r>
                      <a:r>
                        <a:rPr lang="cs-CZ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mm</a:t>
                      </a:r>
                      <a:r>
                        <a:rPr lang="it-IT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]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altLang="ko-KR" sz="1100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20/15/15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46928">
                <a:tc>
                  <a:txBody>
                    <a:bodyPr/>
                    <a:lstStyle/>
                    <a:p>
                      <a:pPr algn="ctr"/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Manifestation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Bulge</a:t>
                      </a:r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when</a:t>
                      </a:r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cover</a:t>
                      </a:r>
                      <a:r>
                        <a:rPr lang="cs-CZ" altLang="ko-KR" sz="1100" kern="1200" baseline="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baseline="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is</a:t>
                      </a:r>
                      <a:r>
                        <a:rPr lang="cs-CZ" altLang="ko-KR" sz="1100" kern="1200" baseline="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baseline="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used</a:t>
                      </a:r>
                      <a:endParaRPr lang="cs-CZ" altLang="ko-KR" sz="1100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0" name="TextovéPole 29"/>
          <p:cNvSpPr txBox="1"/>
          <p:nvPr/>
        </p:nvSpPr>
        <p:spPr>
          <a:xfrm>
            <a:off x="214282" y="3429000"/>
            <a:ext cx="428628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1200" b="1" dirty="0" err="1" smtClean="0"/>
              <a:t>Description</a:t>
            </a:r>
            <a:r>
              <a:rPr lang="cs-CZ" sz="1200" b="1" dirty="0" smtClean="0"/>
              <a:t>-</a:t>
            </a:r>
            <a:r>
              <a:rPr lang="cs-CZ" sz="1200" dirty="0" smtClean="0"/>
              <a:t> </a:t>
            </a:r>
            <a:r>
              <a:rPr lang="cs-CZ" sz="1200" dirty="0" err="1" smtClean="0"/>
              <a:t>Technically</a:t>
            </a:r>
            <a:r>
              <a:rPr lang="cs-CZ" sz="1200" dirty="0" smtClean="0"/>
              <a:t>, </a:t>
            </a:r>
            <a:r>
              <a:rPr lang="cs-CZ" sz="1200" dirty="0" err="1" smtClean="0"/>
              <a:t>rework</a:t>
            </a:r>
            <a:r>
              <a:rPr lang="cs-CZ" sz="1200" dirty="0" smtClean="0"/>
              <a:t> has </a:t>
            </a:r>
            <a:r>
              <a:rPr lang="cs-CZ" sz="1200" dirty="0" err="1" smtClean="0"/>
              <a:t>been</a:t>
            </a:r>
            <a:r>
              <a:rPr lang="cs-CZ" sz="1200" dirty="0" smtClean="0"/>
              <a:t> </a:t>
            </a:r>
            <a:r>
              <a:rPr lang="cs-CZ" sz="1200" dirty="0" err="1" smtClean="0"/>
              <a:t>done</a:t>
            </a:r>
            <a:r>
              <a:rPr lang="cs-CZ" sz="1200" dirty="0" smtClean="0"/>
              <a:t> </a:t>
            </a:r>
            <a:r>
              <a:rPr lang="cs-CZ" sz="1200" dirty="0" err="1" smtClean="0"/>
              <a:t>correctly</a:t>
            </a:r>
            <a:r>
              <a:rPr lang="cs-CZ" sz="1200" dirty="0" smtClean="0"/>
              <a:t>- </a:t>
            </a:r>
            <a:r>
              <a:rPr lang="cs-CZ" sz="1200" dirty="0" err="1" smtClean="0"/>
              <a:t>foam</a:t>
            </a:r>
            <a:r>
              <a:rPr lang="cs-CZ" sz="1200" dirty="0" smtClean="0"/>
              <a:t> </a:t>
            </a:r>
            <a:r>
              <a:rPr lang="cs-CZ" sz="1200" dirty="0" err="1" smtClean="0"/>
              <a:t>is</a:t>
            </a:r>
            <a:r>
              <a:rPr lang="cs-CZ" sz="1200" dirty="0" smtClean="0"/>
              <a:t> </a:t>
            </a:r>
            <a:r>
              <a:rPr lang="cs-CZ" sz="1200" dirty="0" err="1" smtClean="0"/>
              <a:t>warm</a:t>
            </a:r>
            <a:r>
              <a:rPr lang="cs-CZ" sz="1200" dirty="0" smtClean="0"/>
              <a:t> </a:t>
            </a:r>
            <a:r>
              <a:rPr lang="cs-CZ" sz="1200" dirty="0" err="1" smtClean="0"/>
              <a:t>and</a:t>
            </a:r>
            <a:r>
              <a:rPr lang="cs-CZ" sz="1200" dirty="0" smtClean="0"/>
              <a:t> soft </a:t>
            </a:r>
            <a:r>
              <a:rPr lang="cs-CZ" sz="1200" dirty="0" err="1" smtClean="0"/>
              <a:t>and</a:t>
            </a:r>
            <a:r>
              <a:rPr lang="cs-CZ" sz="1200" dirty="0" smtClean="0"/>
              <a:t> </a:t>
            </a:r>
            <a:r>
              <a:rPr lang="cs-CZ" sz="1200" dirty="0" err="1" smtClean="0"/>
              <a:t>after</a:t>
            </a:r>
            <a:r>
              <a:rPr lang="cs-CZ" sz="1200" dirty="0" smtClean="0"/>
              <a:t> </a:t>
            </a:r>
            <a:r>
              <a:rPr lang="cs-CZ" sz="1200" dirty="0" err="1" smtClean="0"/>
              <a:t>cool</a:t>
            </a:r>
            <a:r>
              <a:rPr lang="cs-CZ" sz="1200" dirty="0" smtClean="0"/>
              <a:t> </a:t>
            </a:r>
            <a:r>
              <a:rPr lang="cs-CZ" sz="1200" dirty="0" err="1" smtClean="0"/>
              <a:t>down</a:t>
            </a:r>
            <a:r>
              <a:rPr lang="cs-CZ" sz="1200" dirty="0" smtClean="0"/>
              <a:t> </a:t>
            </a:r>
            <a:r>
              <a:rPr lang="cs-CZ" sz="1200" dirty="0" err="1" smtClean="0"/>
              <a:t>gets</a:t>
            </a:r>
            <a:r>
              <a:rPr lang="cs-CZ" sz="1200" dirty="0" smtClean="0"/>
              <a:t> </a:t>
            </a:r>
            <a:r>
              <a:rPr lang="cs-CZ" sz="1200" dirty="0" err="1" smtClean="0"/>
              <a:t>harder</a:t>
            </a:r>
            <a:r>
              <a:rPr lang="cs-CZ" sz="1200" dirty="0" smtClean="0"/>
              <a:t> </a:t>
            </a:r>
            <a:r>
              <a:rPr lang="cs-CZ" sz="1200" dirty="0" err="1" smtClean="0"/>
              <a:t>so</a:t>
            </a:r>
            <a:r>
              <a:rPr lang="cs-CZ" sz="1200" dirty="0" smtClean="0"/>
              <a:t> BULGE </a:t>
            </a:r>
            <a:r>
              <a:rPr lang="cs-CZ" sz="1200" dirty="0" err="1" smtClean="0"/>
              <a:t>appears</a:t>
            </a:r>
            <a:endParaRPr lang="cs-CZ" sz="1200" dirty="0"/>
          </a:p>
        </p:txBody>
      </p:sp>
      <p:pic>
        <p:nvPicPr>
          <p:cNvPr id="2051" name="Picture 3" descr="C:\Users\dmc1546\AppData\Local\Microsoft\Windows\Temporary Internet Files\Content.IE5\LHCKNIEQ\294px-Exclamation-mark.svg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8" y="3491756"/>
            <a:ext cx="214282" cy="437310"/>
          </a:xfrm>
          <a:prstGeom prst="rect">
            <a:avLst/>
          </a:prstGeom>
          <a:noFill/>
        </p:spPr>
      </p:pic>
      <p:pic>
        <p:nvPicPr>
          <p:cNvPr id="2052" name="Picture 4" descr="C:\Users\dmc1546\AppData\Local\Microsoft\Windows\Temporary Internet Files\Content.IE5\LHCKNIEQ\294px-Exclamation-mark.svg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3491689"/>
            <a:ext cx="214314" cy="437377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342759"/>
            <a:ext cx="1928826" cy="1800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2" y="4357694"/>
            <a:ext cx="2327551" cy="178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/>
          <a:srcRect t="1852"/>
          <a:stretch>
            <a:fillRect/>
          </a:stretch>
        </p:blipFill>
        <p:spPr bwMode="auto">
          <a:xfrm>
            <a:off x="2500330" y="4343644"/>
            <a:ext cx="1938461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Elipsa 17"/>
          <p:cNvSpPr/>
          <p:nvPr/>
        </p:nvSpPr>
        <p:spPr>
          <a:xfrm>
            <a:off x="1000100" y="4714884"/>
            <a:ext cx="571504" cy="571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Elipsa 18"/>
          <p:cNvSpPr/>
          <p:nvPr/>
        </p:nvSpPr>
        <p:spPr>
          <a:xfrm>
            <a:off x="3071802" y="4857760"/>
            <a:ext cx="857256" cy="10738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extovéPole 19"/>
          <p:cNvSpPr txBox="1"/>
          <p:nvPr/>
        </p:nvSpPr>
        <p:spPr>
          <a:xfrm>
            <a:off x="4000496" y="4304892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rgbClr val="FF000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NG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1785918" y="4304892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rgbClr val="FF000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NG</a:t>
            </a:r>
          </a:p>
        </p:txBody>
      </p:sp>
      <p:sp>
        <p:nvSpPr>
          <p:cNvPr id="22" name="Elipsa 21"/>
          <p:cNvSpPr/>
          <p:nvPr/>
        </p:nvSpPr>
        <p:spPr>
          <a:xfrm>
            <a:off x="5715008" y="4643446"/>
            <a:ext cx="642974" cy="50234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extovéPole 25"/>
          <p:cNvSpPr txBox="1"/>
          <p:nvPr/>
        </p:nvSpPr>
        <p:spPr>
          <a:xfrm>
            <a:off x="6786578" y="4357694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rgbClr val="00B05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OK</a:t>
            </a:r>
          </a:p>
        </p:txBody>
      </p:sp>
      <p:cxnSp>
        <p:nvCxnSpPr>
          <p:cNvPr id="28" name="Přímá spojovací šipka 27"/>
          <p:cNvCxnSpPr/>
          <p:nvPr/>
        </p:nvCxnSpPr>
        <p:spPr>
          <a:xfrm flipV="1">
            <a:off x="4429124" y="5286388"/>
            <a:ext cx="428628" cy="5653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šipka 28"/>
          <p:cNvCxnSpPr/>
          <p:nvPr/>
        </p:nvCxnSpPr>
        <p:spPr>
          <a:xfrm>
            <a:off x="2214546" y="5284105"/>
            <a:ext cx="285752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4" descr="C:\Users\dmc1546\Desktop\Defekty\TLe FRT L back 9 cover.png"/>
          <p:cNvPicPr>
            <a:picLocks noChangeAspect="1" noChangeArrowheads="1"/>
          </p:cNvPicPr>
          <p:nvPr/>
        </p:nvPicPr>
        <p:blipFill>
          <a:blip r:embed="rId9" cstate="print"/>
          <a:srcRect l="16279" r="6977"/>
          <a:stretch>
            <a:fillRect/>
          </a:stretch>
        </p:blipFill>
        <p:spPr bwMode="auto">
          <a:xfrm>
            <a:off x="6272589" y="1214422"/>
            <a:ext cx="2728568" cy="2000264"/>
          </a:xfrm>
          <a:prstGeom prst="rect">
            <a:avLst/>
          </a:prstGeom>
          <a:noFill/>
        </p:spPr>
      </p:pic>
      <p:pic>
        <p:nvPicPr>
          <p:cNvPr id="39" name="Picture 5" descr="C:\Users\dmc1546\Desktop\Defekty\TLe FRT L back 9.png"/>
          <p:cNvPicPr>
            <a:picLocks noChangeAspect="1" noChangeArrowheads="1"/>
          </p:cNvPicPr>
          <p:nvPr/>
        </p:nvPicPr>
        <p:blipFill>
          <a:blip r:embed="rId10" cstate="print"/>
          <a:srcRect l="5741" r="16495"/>
          <a:stretch>
            <a:fillRect/>
          </a:stretch>
        </p:blipFill>
        <p:spPr bwMode="auto">
          <a:xfrm>
            <a:off x="3428992" y="1214422"/>
            <a:ext cx="2786082" cy="2015657"/>
          </a:xfrm>
          <a:prstGeom prst="rect">
            <a:avLst/>
          </a:prstGeom>
          <a:noFill/>
        </p:spPr>
      </p:pic>
      <p:sp>
        <p:nvSpPr>
          <p:cNvPr id="40" name="Elipsa 39"/>
          <p:cNvSpPr/>
          <p:nvPr/>
        </p:nvSpPr>
        <p:spPr>
          <a:xfrm>
            <a:off x="3779490" y="1500174"/>
            <a:ext cx="1559962" cy="11876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Elipsa 40"/>
          <p:cNvSpPr/>
          <p:nvPr/>
        </p:nvSpPr>
        <p:spPr>
          <a:xfrm>
            <a:off x="6661606" y="1500173"/>
            <a:ext cx="1424638" cy="12965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11" cstate="print"/>
          <a:srcRect l="2564" t="1439" r="131"/>
          <a:stretch>
            <a:fillRect/>
          </a:stretch>
        </p:blipFill>
        <p:spPr bwMode="auto">
          <a:xfrm>
            <a:off x="71406" y="1214423"/>
            <a:ext cx="954000" cy="1785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Elipsa 42"/>
          <p:cNvSpPr/>
          <p:nvPr/>
        </p:nvSpPr>
        <p:spPr>
          <a:xfrm>
            <a:off x="357158" y="1785926"/>
            <a:ext cx="428628" cy="1428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TextovéPole 45"/>
          <p:cNvSpPr txBox="1"/>
          <p:nvPr/>
        </p:nvSpPr>
        <p:spPr>
          <a:xfrm>
            <a:off x="71406" y="714356"/>
            <a:ext cx="928800" cy="40011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D-4</a:t>
            </a:r>
            <a:endParaRPr lang="cs-CZ" altLang="ko-KR" sz="2000" b="1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37" name="TextovéPole 36">
            <a:hlinkClick r:id="rId4" action="ppaction://hlinksldjump"/>
          </p:cNvPr>
          <p:cNvSpPr txBox="1"/>
          <p:nvPr/>
        </p:nvSpPr>
        <p:spPr>
          <a:xfrm>
            <a:off x="71406" y="6357958"/>
            <a:ext cx="1285884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D</a:t>
            </a:r>
            <a:endParaRPr lang="cs-CZ" altLang="ko-KR" sz="2000" b="1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44" name="TextovéPole 43">
            <a:hlinkClick r:id="rId12" action="ppaction://hlinksldjump"/>
          </p:cNvPr>
          <p:cNvSpPr txBox="1"/>
          <p:nvPr/>
        </p:nvSpPr>
        <p:spPr>
          <a:xfrm>
            <a:off x="1714480" y="6357958"/>
            <a:ext cx="428628" cy="399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45" name="TextovéPole 44">
            <a:hlinkClick r:id="rId13" action="ppaction://hlinksldjump"/>
          </p:cNvPr>
          <p:cNvSpPr txBox="1"/>
          <p:nvPr/>
        </p:nvSpPr>
        <p:spPr>
          <a:xfrm>
            <a:off x="2428860" y="6357958"/>
            <a:ext cx="428628" cy="399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2</a:t>
            </a:r>
            <a:endParaRPr lang="cs-CZ" b="1" dirty="0"/>
          </a:p>
        </p:txBody>
      </p:sp>
      <p:sp>
        <p:nvSpPr>
          <p:cNvPr id="47" name="TextovéPole 46">
            <a:hlinkClick r:id="rId14" action="ppaction://hlinksldjump"/>
          </p:cNvPr>
          <p:cNvSpPr txBox="1"/>
          <p:nvPr/>
        </p:nvSpPr>
        <p:spPr>
          <a:xfrm>
            <a:off x="3143240" y="6357958"/>
            <a:ext cx="428628" cy="399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3</a:t>
            </a:r>
            <a:endParaRPr lang="cs-CZ" b="1" dirty="0"/>
          </a:p>
        </p:txBody>
      </p:sp>
      <p:sp>
        <p:nvSpPr>
          <p:cNvPr id="48" name="TextovéPole 47">
            <a:hlinkClick r:id="rId15" action="ppaction://hlinksldjump"/>
          </p:cNvPr>
          <p:cNvSpPr txBox="1"/>
          <p:nvPr/>
        </p:nvSpPr>
        <p:spPr>
          <a:xfrm>
            <a:off x="3857620" y="6357958"/>
            <a:ext cx="428628" cy="399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4</a:t>
            </a:r>
            <a:endParaRPr lang="cs-CZ" b="1" dirty="0"/>
          </a:p>
        </p:txBody>
      </p:sp>
      <p:sp>
        <p:nvSpPr>
          <p:cNvPr id="49" name="TextovéPole 48">
            <a:hlinkClick r:id="rId16" action="ppaction://hlinksldjump"/>
          </p:cNvPr>
          <p:cNvSpPr txBox="1"/>
          <p:nvPr/>
        </p:nvSpPr>
        <p:spPr>
          <a:xfrm>
            <a:off x="4572000" y="6357958"/>
            <a:ext cx="428628" cy="399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5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81750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délník 26"/>
          <p:cNvSpPr/>
          <p:nvPr/>
        </p:nvSpPr>
        <p:spPr>
          <a:xfrm>
            <a:off x="71406" y="4000504"/>
            <a:ext cx="7358082" cy="2214554"/>
          </a:xfrm>
          <a:prstGeom prst="rect">
            <a:avLst/>
          </a:prstGeom>
          <a:solidFill>
            <a:srgbClr val="00B050">
              <a:alpha val="21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altLang="ko-KR" sz="2000" b="1" dirty="0" err="1" smtClean="0">
                <a:solidFill>
                  <a:schemeClr val="tx1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Repair</a:t>
            </a:r>
            <a:endParaRPr lang="cs-CZ" altLang="ko-KR" sz="2000" b="1" dirty="0" smtClean="0">
              <a:solidFill>
                <a:schemeClr val="tx1"/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TLe</a:t>
            </a:r>
            <a:r>
              <a:rPr lang="cs-CZ" dirty="0" smtClean="0"/>
              <a:t> Front</a:t>
            </a:r>
            <a:r>
              <a:rPr lang="cs-CZ" dirty="0" smtClean="0">
                <a:latin typeface="Times New Roman"/>
                <a:cs typeface="Times New Roman"/>
              </a:rPr>
              <a:t> →</a:t>
            </a:r>
            <a:r>
              <a:rPr lang="cs-CZ" dirty="0" smtClean="0"/>
              <a:t> </a:t>
            </a:r>
            <a:r>
              <a:rPr lang="cs-CZ" dirty="0" smtClean="0">
                <a:solidFill>
                  <a:srgbClr val="FF0000"/>
                </a:solidFill>
              </a:rPr>
              <a:t>ZONE D</a:t>
            </a:r>
            <a:endParaRPr lang="cs-CZ" dirty="0">
              <a:ln>
                <a:solidFill>
                  <a:schemeClr val="accent1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5" name="Picture 14" descr="Image result for hyundai transys czech"/>
          <p:cNvPicPr>
            <a:picLocks noChangeAspect="1" noChangeArrowheads="1"/>
          </p:cNvPicPr>
          <p:nvPr/>
        </p:nvPicPr>
        <p:blipFill>
          <a:blip r:embed="rId2"/>
          <a:srcRect t="26667" b="26666"/>
          <a:stretch>
            <a:fillRect/>
          </a:stretch>
        </p:blipFill>
        <p:spPr bwMode="auto">
          <a:xfrm>
            <a:off x="7000892" y="-24"/>
            <a:ext cx="2143125" cy="1000132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71406" y="242808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2000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Foam</a:t>
            </a:r>
            <a:r>
              <a:rPr lang="cs-CZ" altLang="ko-KR" sz="2000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</a:t>
            </a:r>
            <a:r>
              <a:rPr lang="cs-CZ" altLang="ko-KR" sz="2000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Defect</a:t>
            </a:r>
            <a:r>
              <a:rPr lang="cs-CZ" altLang="ko-KR" sz="2000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</a:t>
            </a:r>
            <a:r>
              <a:rPr lang="cs-CZ" altLang="ko-KR" sz="2000" dirty="0" err="1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Catalog</a:t>
            </a:r>
            <a:endParaRPr lang="cs-CZ" altLang="ko-KR" sz="2000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7" name="TextovéPole 6">
            <a:hlinkClick r:id="rId3" action="ppaction://hlinksldjump"/>
          </p:cNvPr>
          <p:cNvSpPr txBox="1"/>
          <p:nvPr/>
        </p:nvSpPr>
        <p:spPr>
          <a:xfrm>
            <a:off x="7572396" y="5786454"/>
            <a:ext cx="1357322" cy="40011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Project</a:t>
            </a:r>
          </a:p>
        </p:txBody>
      </p:sp>
      <p:sp>
        <p:nvSpPr>
          <p:cNvPr id="8" name="TextovéPole 7">
            <a:hlinkClick r:id="rId3" action="ppaction://hlinksldjump"/>
          </p:cNvPr>
          <p:cNvSpPr txBox="1"/>
          <p:nvPr/>
        </p:nvSpPr>
        <p:spPr>
          <a:xfrm>
            <a:off x="7572396" y="6286520"/>
            <a:ext cx="1357322" cy="40011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err="1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TLe</a:t>
            </a:r>
            <a:endParaRPr lang="cs-CZ" altLang="ko-KR" sz="2000" b="1" dirty="0">
              <a:solidFill>
                <a:schemeClr val="tx2">
                  <a:lumMod val="75000"/>
                </a:schemeClr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9" name="TextovéPole 8">
            <a:hlinkClick r:id="rId4" action="ppaction://hlinksldjump"/>
          </p:cNvPr>
          <p:cNvSpPr txBox="1"/>
          <p:nvPr/>
        </p:nvSpPr>
        <p:spPr>
          <a:xfrm>
            <a:off x="7572396" y="4929198"/>
            <a:ext cx="1357322" cy="707886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err="1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TLe</a:t>
            </a:r>
            <a:r>
              <a:rPr lang="cs-CZ" altLang="ko-KR" sz="2000" b="1" dirty="0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Front</a:t>
            </a:r>
            <a:endParaRPr lang="cs-CZ" altLang="ko-KR" sz="2000" b="1" dirty="0">
              <a:solidFill>
                <a:schemeClr val="tx2">
                  <a:lumMod val="75000"/>
                </a:schemeClr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/>
          <a:srcRect l="2564" t="1439" r="131"/>
          <a:stretch>
            <a:fillRect/>
          </a:stretch>
        </p:blipFill>
        <p:spPr bwMode="auto">
          <a:xfrm>
            <a:off x="71406" y="1214423"/>
            <a:ext cx="954000" cy="1785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Elipsa 16"/>
          <p:cNvSpPr/>
          <p:nvPr/>
        </p:nvSpPr>
        <p:spPr>
          <a:xfrm>
            <a:off x="785786" y="1785926"/>
            <a:ext cx="214314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25" name="Tabulka 24"/>
          <p:cNvGraphicFramePr>
            <a:graphicFrameLocks noGrp="1"/>
          </p:cNvGraphicFramePr>
          <p:nvPr/>
        </p:nvGraphicFramePr>
        <p:xfrm>
          <a:off x="1071538" y="1242056"/>
          <a:ext cx="2286016" cy="1758317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214446"/>
                <a:gridCol w="1071570"/>
              </a:tblGrid>
              <a:tr h="646928">
                <a:tc>
                  <a:txBody>
                    <a:bodyPr/>
                    <a:lstStyle/>
                    <a:p>
                      <a:pPr algn="ctr"/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Defect</a:t>
                      </a:r>
                      <a:r>
                        <a:rPr lang="cs-CZ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reason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altLang="ko-KR" sz="1100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RP-04</a:t>
                      </a:r>
                    </a:p>
                    <a:p>
                      <a:pPr algn="ctr"/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Overflow</a:t>
                      </a:r>
                      <a:endParaRPr lang="cs-CZ" altLang="ko-KR" sz="1100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64461">
                <a:tc>
                  <a:txBody>
                    <a:bodyPr/>
                    <a:lstStyle/>
                    <a:p>
                      <a:pPr algn="ctr"/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Size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H/W/D  </a:t>
                      </a:r>
                      <a:r>
                        <a:rPr lang="it-IT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[</a:t>
                      </a:r>
                      <a:r>
                        <a:rPr lang="cs-CZ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mm</a:t>
                      </a:r>
                      <a:r>
                        <a:rPr lang="it-IT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]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altLang="ko-KR" sz="1100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20/15/15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46928">
                <a:tc>
                  <a:txBody>
                    <a:bodyPr/>
                    <a:lstStyle/>
                    <a:p>
                      <a:pPr algn="ctr"/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Manifestation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Hard</a:t>
                      </a:r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overflowed</a:t>
                      </a:r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foam</a:t>
                      </a:r>
                      <a:endParaRPr lang="cs-CZ" altLang="ko-KR" sz="1100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6" name="TextovéPole 35"/>
          <p:cNvSpPr txBox="1"/>
          <p:nvPr/>
        </p:nvSpPr>
        <p:spPr>
          <a:xfrm>
            <a:off x="71406" y="714356"/>
            <a:ext cx="928800" cy="40011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D-5</a:t>
            </a:r>
            <a:endParaRPr lang="cs-CZ" altLang="ko-KR" sz="2000" b="1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pic>
        <p:nvPicPr>
          <p:cNvPr id="37" name="Picture 6" descr="C:\Users\dmc1546\Desktop\Defekty\TLe FRT back 13 cover.png"/>
          <p:cNvPicPr>
            <a:picLocks noChangeAspect="1" noChangeArrowheads="1"/>
          </p:cNvPicPr>
          <p:nvPr/>
        </p:nvPicPr>
        <p:blipFill>
          <a:blip r:embed="rId6" cstate="print"/>
          <a:srcRect l="7649" r="12650"/>
          <a:stretch>
            <a:fillRect/>
          </a:stretch>
        </p:blipFill>
        <p:spPr bwMode="auto">
          <a:xfrm>
            <a:off x="6189310" y="1214422"/>
            <a:ext cx="2833708" cy="2000264"/>
          </a:xfrm>
          <a:prstGeom prst="rect">
            <a:avLst/>
          </a:prstGeom>
          <a:noFill/>
        </p:spPr>
      </p:pic>
      <p:pic>
        <p:nvPicPr>
          <p:cNvPr id="42" name="Picture 7" descr="C:\Users\dmc1546\Desktop\Defekty\TLe FRT back 13.png"/>
          <p:cNvPicPr>
            <a:picLocks noChangeAspect="1" noChangeArrowheads="1"/>
          </p:cNvPicPr>
          <p:nvPr/>
        </p:nvPicPr>
        <p:blipFill>
          <a:blip r:embed="rId7" cstate="print"/>
          <a:srcRect r="24112"/>
          <a:stretch>
            <a:fillRect/>
          </a:stretch>
        </p:blipFill>
        <p:spPr bwMode="auto">
          <a:xfrm>
            <a:off x="3428991" y="1214422"/>
            <a:ext cx="2698131" cy="2000264"/>
          </a:xfrm>
          <a:prstGeom prst="rect">
            <a:avLst/>
          </a:prstGeom>
          <a:noFill/>
        </p:spPr>
      </p:pic>
      <p:sp>
        <p:nvSpPr>
          <p:cNvPr id="43" name="Elipsa 42"/>
          <p:cNvSpPr/>
          <p:nvPr/>
        </p:nvSpPr>
        <p:spPr>
          <a:xfrm>
            <a:off x="7358082" y="1785926"/>
            <a:ext cx="477344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Elipsa 43"/>
          <p:cNvSpPr/>
          <p:nvPr/>
        </p:nvSpPr>
        <p:spPr>
          <a:xfrm>
            <a:off x="4572000" y="1643050"/>
            <a:ext cx="727420" cy="5007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3" y="4500570"/>
            <a:ext cx="2050913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95635" y="4502044"/>
            <a:ext cx="2322698" cy="1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0" cstate="print"/>
          <a:srcRect l="10847" r="7802"/>
          <a:stretch>
            <a:fillRect/>
          </a:stretch>
        </p:blipFill>
        <p:spPr bwMode="auto">
          <a:xfrm>
            <a:off x="5143504" y="4491439"/>
            <a:ext cx="2143140" cy="1652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8" name="Přímá spojovací šipka 27"/>
          <p:cNvCxnSpPr/>
          <p:nvPr/>
        </p:nvCxnSpPr>
        <p:spPr>
          <a:xfrm flipV="1">
            <a:off x="4857752" y="5286388"/>
            <a:ext cx="285752" cy="5654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ovací šipka 34"/>
          <p:cNvCxnSpPr/>
          <p:nvPr/>
        </p:nvCxnSpPr>
        <p:spPr>
          <a:xfrm>
            <a:off x="2214546" y="5284105"/>
            <a:ext cx="285752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ovéPole 45"/>
          <p:cNvSpPr txBox="1"/>
          <p:nvPr/>
        </p:nvSpPr>
        <p:spPr>
          <a:xfrm>
            <a:off x="4357686" y="4500570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rgbClr val="FF000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NG</a:t>
            </a:r>
          </a:p>
        </p:txBody>
      </p:sp>
      <p:sp>
        <p:nvSpPr>
          <p:cNvPr id="47" name="TextovéPole 46"/>
          <p:cNvSpPr txBox="1"/>
          <p:nvPr/>
        </p:nvSpPr>
        <p:spPr>
          <a:xfrm>
            <a:off x="1714480" y="4500570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rgbClr val="FF000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NG</a:t>
            </a:r>
          </a:p>
        </p:txBody>
      </p:sp>
      <p:sp>
        <p:nvSpPr>
          <p:cNvPr id="48" name="TextovéPole 47"/>
          <p:cNvSpPr txBox="1"/>
          <p:nvPr/>
        </p:nvSpPr>
        <p:spPr>
          <a:xfrm>
            <a:off x="6858016" y="4500570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rgbClr val="00B05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OK</a:t>
            </a:r>
          </a:p>
        </p:txBody>
      </p:sp>
      <p:sp>
        <p:nvSpPr>
          <p:cNvPr id="49" name="Elipsa 48"/>
          <p:cNvSpPr/>
          <p:nvPr/>
        </p:nvSpPr>
        <p:spPr>
          <a:xfrm rot="1589671">
            <a:off x="676006" y="5371492"/>
            <a:ext cx="785818" cy="3568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0" name="Elipsa 49"/>
          <p:cNvSpPr/>
          <p:nvPr/>
        </p:nvSpPr>
        <p:spPr>
          <a:xfrm rot="945150">
            <a:off x="3247046" y="5242313"/>
            <a:ext cx="1436558" cy="4286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Elipsa 50"/>
          <p:cNvSpPr/>
          <p:nvPr/>
        </p:nvSpPr>
        <p:spPr>
          <a:xfrm rot="3880387">
            <a:off x="5682795" y="5015665"/>
            <a:ext cx="1228129" cy="50234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TextovéPole 33">
            <a:hlinkClick r:id="rId4" action="ppaction://hlinksldjump"/>
          </p:cNvPr>
          <p:cNvSpPr txBox="1"/>
          <p:nvPr/>
        </p:nvSpPr>
        <p:spPr>
          <a:xfrm>
            <a:off x="71406" y="6357958"/>
            <a:ext cx="1285884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D</a:t>
            </a:r>
            <a:endParaRPr lang="cs-CZ" altLang="ko-KR" sz="2000" b="1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38" name="TextovéPole 37">
            <a:hlinkClick r:id="rId11" action="ppaction://hlinksldjump"/>
          </p:cNvPr>
          <p:cNvSpPr txBox="1"/>
          <p:nvPr/>
        </p:nvSpPr>
        <p:spPr>
          <a:xfrm>
            <a:off x="1714480" y="6357958"/>
            <a:ext cx="428628" cy="399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39" name="TextovéPole 38">
            <a:hlinkClick r:id="rId12" action="ppaction://hlinksldjump"/>
          </p:cNvPr>
          <p:cNvSpPr txBox="1"/>
          <p:nvPr/>
        </p:nvSpPr>
        <p:spPr>
          <a:xfrm>
            <a:off x="2428860" y="6357958"/>
            <a:ext cx="428628" cy="399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2</a:t>
            </a:r>
            <a:endParaRPr lang="cs-CZ" b="1" dirty="0"/>
          </a:p>
        </p:txBody>
      </p:sp>
      <p:sp>
        <p:nvSpPr>
          <p:cNvPr id="40" name="TextovéPole 39">
            <a:hlinkClick r:id="rId13" action="ppaction://hlinksldjump"/>
          </p:cNvPr>
          <p:cNvSpPr txBox="1"/>
          <p:nvPr/>
        </p:nvSpPr>
        <p:spPr>
          <a:xfrm>
            <a:off x="3143240" y="6357958"/>
            <a:ext cx="428628" cy="399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3</a:t>
            </a:r>
            <a:endParaRPr lang="cs-CZ" b="1" dirty="0"/>
          </a:p>
        </p:txBody>
      </p:sp>
      <p:sp>
        <p:nvSpPr>
          <p:cNvPr id="41" name="TextovéPole 40">
            <a:hlinkClick r:id="rId14" action="ppaction://hlinksldjump"/>
          </p:cNvPr>
          <p:cNvSpPr txBox="1"/>
          <p:nvPr/>
        </p:nvSpPr>
        <p:spPr>
          <a:xfrm>
            <a:off x="3857620" y="6357958"/>
            <a:ext cx="428628" cy="399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4</a:t>
            </a:r>
            <a:endParaRPr lang="cs-CZ" b="1" dirty="0"/>
          </a:p>
        </p:txBody>
      </p:sp>
      <p:sp>
        <p:nvSpPr>
          <p:cNvPr id="45" name="TextovéPole 44">
            <a:hlinkClick r:id="rId15" action="ppaction://hlinksldjump"/>
          </p:cNvPr>
          <p:cNvSpPr txBox="1"/>
          <p:nvPr/>
        </p:nvSpPr>
        <p:spPr>
          <a:xfrm>
            <a:off x="4572000" y="6357958"/>
            <a:ext cx="428628" cy="399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5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68490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TLe</a:t>
            </a:r>
            <a:r>
              <a:rPr lang="cs-CZ" dirty="0" smtClean="0"/>
              <a:t> Front </a:t>
            </a:r>
            <a:r>
              <a:rPr lang="cs-CZ" b="1" dirty="0" err="1" smtClean="0"/>
              <a:t>Equipment</a:t>
            </a:r>
            <a:endParaRPr lang="cs-CZ" b="1" dirty="0"/>
          </a:p>
        </p:txBody>
      </p:sp>
      <p:pic>
        <p:nvPicPr>
          <p:cNvPr id="5" name="Picture 14" descr="Image result for hyundai transys czech"/>
          <p:cNvPicPr>
            <a:picLocks noChangeAspect="1" noChangeArrowheads="1"/>
          </p:cNvPicPr>
          <p:nvPr/>
        </p:nvPicPr>
        <p:blipFill>
          <a:blip r:embed="rId3"/>
          <a:srcRect t="26667" b="26666"/>
          <a:stretch>
            <a:fillRect/>
          </a:stretch>
        </p:blipFill>
        <p:spPr bwMode="auto">
          <a:xfrm>
            <a:off x="7000892" y="-24"/>
            <a:ext cx="2143125" cy="1000132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71406" y="242808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2000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Foam</a:t>
            </a:r>
            <a:r>
              <a:rPr lang="cs-CZ" altLang="ko-KR" sz="2000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</a:t>
            </a:r>
            <a:r>
              <a:rPr lang="cs-CZ" altLang="ko-KR" sz="2000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Defect</a:t>
            </a:r>
            <a:r>
              <a:rPr lang="cs-CZ" altLang="ko-KR" sz="2000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</a:t>
            </a:r>
            <a:r>
              <a:rPr lang="cs-CZ" altLang="ko-KR" sz="2000" dirty="0" err="1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Catalog</a:t>
            </a:r>
            <a:endParaRPr lang="cs-CZ" altLang="ko-KR" sz="2000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6" name="TextovéPole 5">
            <a:hlinkClick r:id="rId4" action="ppaction://hlinksldjump"/>
          </p:cNvPr>
          <p:cNvSpPr txBox="1"/>
          <p:nvPr/>
        </p:nvSpPr>
        <p:spPr>
          <a:xfrm>
            <a:off x="7572396" y="5786454"/>
            <a:ext cx="1357322" cy="40011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Project</a:t>
            </a:r>
          </a:p>
        </p:txBody>
      </p:sp>
      <p:sp>
        <p:nvSpPr>
          <p:cNvPr id="7" name="TextovéPole 6">
            <a:hlinkClick r:id="rId4" action="ppaction://hlinksldjump"/>
          </p:cNvPr>
          <p:cNvSpPr txBox="1"/>
          <p:nvPr/>
        </p:nvSpPr>
        <p:spPr>
          <a:xfrm>
            <a:off x="7572396" y="6286520"/>
            <a:ext cx="1357322" cy="40011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err="1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TLe</a:t>
            </a:r>
            <a:endParaRPr lang="cs-CZ" altLang="ko-KR" sz="2000" b="1" dirty="0">
              <a:solidFill>
                <a:schemeClr val="tx2">
                  <a:lumMod val="75000"/>
                </a:schemeClr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23" name="TextovéPole 22">
            <a:hlinkClick r:id="rId5" action="ppaction://hlinksldjump"/>
          </p:cNvPr>
          <p:cNvSpPr txBox="1"/>
          <p:nvPr/>
        </p:nvSpPr>
        <p:spPr>
          <a:xfrm>
            <a:off x="7572396" y="4929198"/>
            <a:ext cx="1357322" cy="707886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err="1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TLe</a:t>
            </a:r>
            <a:r>
              <a:rPr lang="cs-CZ" altLang="ko-KR" sz="2000" b="1" dirty="0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Front</a:t>
            </a:r>
            <a:endParaRPr lang="cs-CZ" altLang="ko-KR" sz="2000" b="1" dirty="0">
              <a:solidFill>
                <a:schemeClr val="tx2">
                  <a:lumMod val="75000"/>
                </a:schemeClr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6" y="1214422"/>
            <a:ext cx="2357454" cy="2761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 cstate="print"/>
          <a:srcRect l="2820"/>
          <a:stretch>
            <a:fillRect/>
          </a:stretch>
        </p:blipFill>
        <p:spPr bwMode="auto">
          <a:xfrm rot="5400000">
            <a:off x="3948110" y="4195764"/>
            <a:ext cx="246222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800000">
            <a:off x="357158" y="4143380"/>
            <a:ext cx="2214578" cy="2481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7159" y="1214422"/>
            <a:ext cx="2214578" cy="2773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ovéPole 11">
            <a:hlinkClick r:id="rId9" action="ppaction://hlinksldjump"/>
          </p:cNvPr>
          <p:cNvSpPr txBox="1"/>
          <p:nvPr/>
        </p:nvSpPr>
        <p:spPr>
          <a:xfrm>
            <a:off x="2643174" y="2345288"/>
            <a:ext cx="714380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SAB</a:t>
            </a:r>
            <a:endParaRPr lang="cs-CZ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2643174" y="5072074"/>
            <a:ext cx="714380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SBR</a:t>
            </a:r>
            <a:endParaRPr lang="cs-CZ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6429388" y="5000636"/>
            <a:ext cx="857256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 smtClean="0"/>
              <a:t>Heater</a:t>
            </a:r>
            <a:endParaRPr lang="cs-CZ" b="1" dirty="0" smtClean="0"/>
          </a:p>
          <a:p>
            <a:r>
              <a:rPr lang="cs-CZ" b="1" dirty="0" err="1" smtClean="0"/>
              <a:t>Cush</a:t>
            </a:r>
            <a:endParaRPr lang="cs-CZ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6429388" y="2285992"/>
            <a:ext cx="857256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 smtClean="0"/>
              <a:t>Heater</a:t>
            </a:r>
            <a:r>
              <a:rPr lang="cs-CZ" b="1" dirty="0" smtClean="0"/>
              <a:t> </a:t>
            </a:r>
            <a:r>
              <a:rPr lang="cs-CZ" b="1" dirty="0" err="1" smtClean="0"/>
              <a:t>Back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94577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véPole 28"/>
          <p:cNvSpPr txBox="1"/>
          <p:nvPr/>
        </p:nvSpPr>
        <p:spPr>
          <a:xfrm>
            <a:off x="7215238" y="1071546"/>
            <a:ext cx="192876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Red</a:t>
            </a:r>
            <a:r>
              <a:rPr lang="cs-CZ" dirty="0" smtClean="0"/>
              <a:t> </a:t>
            </a:r>
            <a:r>
              <a:rPr lang="cs-CZ" dirty="0" err="1" smtClean="0"/>
              <a:t>zone</a:t>
            </a:r>
            <a:r>
              <a:rPr lang="cs-CZ" dirty="0" smtClean="0"/>
              <a:t> (SAB) HAS TO </a:t>
            </a:r>
            <a:r>
              <a:rPr lang="cs-CZ" dirty="0" err="1" smtClean="0"/>
              <a:t>be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NO </a:t>
            </a:r>
            <a:r>
              <a:rPr lang="cs-CZ" dirty="0" err="1" smtClean="0"/>
              <a:t>defect</a:t>
            </a:r>
            <a:endParaRPr lang="cs-CZ" dirty="0" smtClean="0"/>
          </a:p>
          <a:p>
            <a:pPr marL="342900" indent="-342900">
              <a:buFont typeface="+mj-lt"/>
              <a:buAutoNum type="alphaLcParenR"/>
            </a:pPr>
            <a:r>
              <a:rPr lang="cs-CZ" dirty="0" smtClean="0"/>
              <a:t>Max </a:t>
            </a:r>
            <a:r>
              <a:rPr lang="cs-CZ" dirty="0" err="1" smtClean="0"/>
              <a:t>possible</a:t>
            </a:r>
            <a:r>
              <a:rPr lang="cs-CZ" dirty="0" smtClean="0"/>
              <a:t> </a:t>
            </a:r>
            <a:r>
              <a:rPr lang="cs-CZ" dirty="0" err="1" smtClean="0"/>
              <a:t>repair</a:t>
            </a:r>
            <a:r>
              <a:rPr lang="cs-CZ" dirty="0" smtClean="0"/>
              <a:t> </a:t>
            </a:r>
            <a:r>
              <a:rPr lang="cs-CZ" dirty="0" smtClean="0">
                <a:solidFill>
                  <a:srgbClr val="00B050"/>
                </a:solidFill>
              </a:rPr>
              <a:t>15x10 mm</a:t>
            </a:r>
          </a:p>
          <a:p>
            <a:pPr marL="342900" indent="-342900">
              <a:buFont typeface="+mj-lt"/>
              <a:buAutoNum type="alphaLcParenR"/>
            </a:pPr>
            <a:r>
              <a:rPr lang="cs-CZ" dirty="0" err="1" smtClean="0"/>
              <a:t>Deffect</a:t>
            </a:r>
            <a:r>
              <a:rPr lang="cs-CZ" dirty="0" smtClean="0"/>
              <a:t> </a:t>
            </a:r>
            <a:r>
              <a:rPr lang="cs-CZ" dirty="0" err="1" smtClean="0"/>
              <a:t>over</a:t>
            </a:r>
            <a:r>
              <a:rPr lang="cs-CZ" dirty="0" smtClean="0"/>
              <a:t> 15x10 mm=</a:t>
            </a:r>
            <a:r>
              <a:rPr lang="cs-CZ" dirty="0" smtClean="0">
                <a:solidFill>
                  <a:srgbClr val="FF0000"/>
                </a:solidFill>
              </a:rPr>
              <a:t>SCRAP</a:t>
            </a:r>
          </a:p>
          <a:p>
            <a:pPr marL="342900" indent="-342900">
              <a:buFont typeface="+mj-lt"/>
              <a:buAutoNum type="alphaLcParenR"/>
            </a:pPr>
            <a:r>
              <a:rPr lang="cs-CZ" dirty="0" err="1" smtClean="0"/>
              <a:t>Torn</a:t>
            </a:r>
            <a:r>
              <a:rPr lang="cs-CZ" dirty="0" smtClean="0"/>
              <a:t> </a:t>
            </a:r>
            <a:r>
              <a:rPr lang="cs-CZ" dirty="0" err="1" smtClean="0"/>
              <a:t>foam</a:t>
            </a:r>
            <a:r>
              <a:rPr lang="cs-CZ" dirty="0" smtClean="0"/>
              <a:t> SAB area </a:t>
            </a:r>
            <a:r>
              <a:rPr lang="cs-CZ" b="1" dirty="0" smtClean="0">
                <a:solidFill>
                  <a:srgbClr val="FF0000"/>
                </a:solidFill>
              </a:rPr>
              <a:t>NG</a:t>
            </a:r>
            <a:r>
              <a:rPr lang="cs-CZ" dirty="0" smtClean="0">
                <a:solidFill>
                  <a:srgbClr val="FF0000"/>
                </a:solidFill>
              </a:rPr>
              <a:t>     </a:t>
            </a:r>
            <a:r>
              <a:rPr lang="cs-CZ" dirty="0" smtClean="0"/>
              <a:t>(</a:t>
            </a:r>
            <a:r>
              <a:rPr lang="cs-CZ" dirty="0" err="1" smtClean="0"/>
              <a:t>Img</a:t>
            </a:r>
            <a:r>
              <a:rPr lang="cs-CZ" dirty="0" smtClean="0"/>
              <a:t> 1;3)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TLe</a:t>
            </a:r>
            <a:r>
              <a:rPr lang="cs-CZ" dirty="0" smtClean="0"/>
              <a:t> Front </a:t>
            </a:r>
            <a:r>
              <a:rPr lang="cs-CZ" b="1" dirty="0" err="1" smtClean="0"/>
              <a:t>Equipment</a:t>
            </a:r>
            <a:endParaRPr lang="cs-CZ" b="1" dirty="0"/>
          </a:p>
        </p:txBody>
      </p:sp>
      <p:pic>
        <p:nvPicPr>
          <p:cNvPr id="5" name="Picture 14" descr="Image result for hyundai transys czech"/>
          <p:cNvPicPr>
            <a:picLocks noChangeAspect="1" noChangeArrowheads="1"/>
          </p:cNvPicPr>
          <p:nvPr/>
        </p:nvPicPr>
        <p:blipFill>
          <a:blip r:embed="rId3"/>
          <a:srcRect t="26667" b="26666"/>
          <a:stretch>
            <a:fillRect/>
          </a:stretch>
        </p:blipFill>
        <p:spPr bwMode="auto">
          <a:xfrm>
            <a:off x="7000892" y="-24"/>
            <a:ext cx="2143125" cy="1000132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71406" y="242808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2000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Foam</a:t>
            </a:r>
            <a:r>
              <a:rPr lang="cs-CZ" altLang="ko-KR" sz="2000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</a:t>
            </a:r>
            <a:r>
              <a:rPr lang="cs-CZ" altLang="ko-KR" sz="2000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Defect</a:t>
            </a:r>
            <a:r>
              <a:rPr lang="cs-CZ" altLang="ko-KR" sz="2000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</a:t>
            </a:r>
            <a:r>
              <a:rPr lang="cs-CZ" altLang="ko-KR" sz="2000" dirty="0" err="1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Catalog</a:t>
            </a:r>
            <a:endParaRPr lang="cs-CZ" altLang="ko-KR" sz="2000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6" name="TextovéPole 5">
            <a:hlinkClick r:id="rId4" action="ppaction://hlinksldjump"/>
          </p:cNvPr>
          <p:cNvSpPr txBox="1"/>
          <p:nvPr/>
        </p:nvSpPr>
        <p:spPr>
          <a:xfrm>
            <a:off x="7572396" y="5786454"/>
            <a:ext cx="1357322" cy="40011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Project</a:t>
            </a:r>
          </a:p>
        </p:txBody>
      </p:sp>
      <p:sp>
        <p:nvSpPr>
          <p:cNvPr id="23" name="TextovéPole 22">
            <a:hlinkClick r:id="rId5" action="ppaction://hlinksldjump"/>
          </p:cNvPr>
          <p:cNvSpPr txBox="1"/>
          <p:nvPr/>
        </p:nvSpPr>
        <p:spPr>
          <a:xfrm>
            <a:off x="7572396" y="4929198"/>
            <a:ext cx="1357322" cy="707886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err="1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TLe</a:t>
            </a:r>
            <a:r>
              <a:rPr lang="cs-CZ" altLang="ko-KR" sz="2000" b="1" dirty="0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Front</a:t>
            </a:r>
            <a:endParaRPr lang="cs-CZ" altLang="ko-KR" sz="2000" b="1" dirty="0">
              <a:solidFill>
                <a:schemeClr val="tx2">
                  <a:lumMod val="75000"/>
                </a:schemeClr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/>
          <a:srcRect l="50091" t="20000" r="8166" b="13333"/>
          <a:stretch>
            <a:fillRect/>
          </a:stretch>
        </p:blipFill>
        <p:spPr bwMode="auto">
          <a:xfrm>
            <a:off x="71406" y="1214422"/>
            <a:ext cx="71438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ovéPole 11"/>
          <p:cNvSpPr txBox="1"/>
          <p:nvPr/>
        </p:nvSpPr>
        <p:spPr>
          <a:xfrm>
            <a:off x="71406" y="773652"/>
            <a:ext cx="785818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SAB-1</a:t>
            </a:r>
            <a:endParaRPr lang="cs-CZ" b="1" dirty="0"/>
          </a:p>
        </p:txBody>
      </p:sp>
      <p:sp>
        <p:nvSpPr>
          <p:cNvPr id="16" name="TextovéPole 15">
            <a:hlinkClick r:id="rId7" action="ppaction://hlinksldjump"/>
          </p:cNvPr>
          <p:cNvSpPr txBox="1"/>
          <p:nvPr/>
        </p:nvSpPr>
        <p:spPr>
          <a:xfrm>
            <a:off x="71406" y="6345816"/>
            <a:ext cx="1285884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SAB</a:t>
            </a:r>
            <a:endParaRPr lang="cs-CZ" b="1" dirty="0"/>
          </a:p>
        </p:txBody>
      </p:sp>
      <p:sp>
        <p:nvSpPr>
          <p:cNvPr id="17" name="TextovéPole 16">
            <a:hlinkClick r:id="rId8" action="ppaction://hlinksldjump"/>
          </p:cNvPr>
          <p:cNvSpPr txBox="1"/>
          <p:nvPr/>
        </p:nvSpPr>
        <p:spPr>
          <a:xfrm>
            <a:off x="1714480" y="6357958"/>
            <a:ext cx="428628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1934" y="1214422"/>
            <a:ext cx="3133668" cy="2000264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7224" y="1214423"/>
            <a:ext cx="3143272" cy="1982342"/>
          </a:xfrm>
          <a:prstGeom prst="rect">
            <a:avLst/>
          </a:prstGeom>
        </p:spPr>
      </p:pic>
      <p:sp>
        <p:nvSpPr>
          <p:cNvPr id="21" name="Obdélník 20"/>
          <p:cNvSpPr/>
          <p:nvPr/>
        </p:nvSpPr>
        <p:spPr>
          <a:xfrm>
            <a:off x="1562000" y="1428736"/>
            <a:ext cx="2071702" cy="10001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/>
        </p:nvSpPr>
        <p:spPr>
          <a:xfrm>
            <a:off x="4776710" y="1714488"/>
            <a:ext cx="2143140" cy="10001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extovéPole 25"/>
          <p:cNvSpPr txBox="1"/>
          <p:nvPr/>
        </p:nvSpPr>
        <p:spPr>
          <a:xfrm>
            <a:off x="5991156" y="1161620"/>
            <a:ext cx="1357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err="1" smtClean="0">
                <a:solidFill>
                  <a:srgbClr val="00B05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Official</a:t>
            </a:r>
            <a:r>
              <a:rPr lang="cs-CZ" altLang="ko-KR" sz="1600" b="1" dirty="0" smtClean="0">
                <a:solidFill>
                  <a:srgbClr val="00B05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OK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2776446" y="2947570"/>
            <a:ext cx="1428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err="1" smtClean="0">
                <a:solidFill>
                  <a:srgbClr val="00B05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Official</a:t>
            </a:r>
            <a:r>
              <a:rPr lang="cs-CZ" altLang="ko-KR" sz="1600" b="1" dirty="0" smtClean="0">
                <a:solidFill>
                  <a:srgbClr val="00B05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OK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4314" y="3429000"/>
            <a:ext cx="1571604" cy="274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Elipsa 23"/>
          <p:cNvSpPr/>
          <p:nvPr/>
        </p:nvSpPr>
        <p:spPr>
          <a:xfrm>
            <a:off x="285720" y="4929198"/>
            <a:ext cx="928694" cy="7461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TextovéPole 24"/>
          <p:cNvSpPr txBox="1"/>
          <p:nvPr/>
        </p:nvSpPr>
        <p:spPr>
          <a:xfrm>
            <a:off x="1357290" y="3376198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rgbClr val="FF000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NG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2000230" y="3429000"/>
            <a:ext cx="144379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43306" y="3428999"/>
            <a:ext cx="148081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TextovéPole 32"/>
          <p:cNvSpPr txBox="1"/>
          <p:nvPr/>
        </p:nvSpPr>
        <p:spPr>
          <a:xfrm>
            <a:off x="3000364" y="3376198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rgbClr val="FF000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NG</a:t>
            </a:r>
          </a:p>
        </p:txBody>
      </p:sp>
      <p:sp>
        <p:nvSpPr>
          <p:cNvPr id="34" name="Elipsa 33"/>
          <p:cNvSpPr/>
          <p:nvPr/>
        </p:nvSpPr>
        <p:spPr>
          <a:xfrm>
            <a:off x="2500298" y="5000636"/>
            <a:ext cx="928694" cy="7461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Elipsa 34"/>
          <p:cNvSpPr/>
          <p:nvPr/>
        </p:nvSpPr>
        <p:spPr>
          <a:xfrm rot="297014">
            <a:off x="3685867" y="4480041"/>
            <a:ext cx="1428760" cy="7310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TextovéPole 35"/>
          <p:cNvSpPr txBox="1"/>
          <p:nvPr/>
        </p:nvSpPr>
        <p:spPr>
          <a:xfrm>
            <a:off x="4643438" y="3376198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rgbClr val="FF000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NG</a:t>
            </a:r>
          </a:p>
        </p:txBody>
      </p:sp>
      <p:sp>
        <p:nvSpPr>
          <p:cNvPr id="37" name="TextovéPole 36"/>
          <p:cNvSpPr txBox="1"/>
          <p:nvPr/>
        </p:nvSpPr>
        <p:spPr>
          <a:xfrm>
            <a:off x="3643306" y="3643314"/>
            <a:ext cx="142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altLang="ko-KR" sz="1200" b="1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Hole </a:t>
            </a:r>
            <a:r>
              <a:rPr lang="cs-CZ" altLang="ko-KR" sz="1200" b="1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through</a:t>
            </a:r>
            <a:endParaRPr lang="cs-CZ" altLang="ko-KR" sz="1200" b="1" dirty="0" smtClean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38" name="TextovéPole 37">
            <a:hlinkClick r:id="rId7" action="ppaction://hlinksldjump"/>
          </p:cNvPr>
          <p:cNvSpPr txBox="1"/>
          <p:nvPr/>
        </p:nvSpPr>
        <p:spPr>
          <a:xfrm>
            <a:off x="7572396" y="6286520"/>
            <a:ext cx="1357322" cy="338554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1600" b="1" dirty="0" err="1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Equipment</a:t>
            </a:r>
            <a:endParaRPr lang="cs-CZ" altLang="ko-KR" sz="1600" b="1" dirty="0">
              <a:solidFill>
                <a:schemeClr val="tx2">
                  <a:lumMod val="75000"/>
                </a:schemeClr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3571868" y="3429000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3</a:t>
            </a:r>
          </a:p>
        </p:txBody>
      </p:sp>
      <p:sp>
        <p:nvSpPr>
          <p:cNvPr id="40" name="TextovéPole 39"/>
          <p:cNvSpPr txBox="1"/>
          <p:nvPr/>
        </p:nvSpPr>
        <p:spPr>
          <a:xfrm>
            <a:off x="1928794" y="3429000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2</a:t>
            </a:r>
          </a:p>
        </p:txBody>
      </p:sp>
      <p:sp>
        <p:nvSpPr>
          <p:cNvPr id="41" name="TextovéPole 40"/>
          <p:cNvSpPr txBox="1"/>
          <p:nvPr/>
        </p:nvSpPr>
        <p:spPr>
          <a:xfrm>
            <a:off x="142844" y="3429000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1</a:t>
            </a:r>
          </a:p>
        </p:txBody>
      </p:sp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437" y="3429000"/>
            <a:ext cx="1476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ovéPole 35"/>
          <p:cNvSpPr txBox="1"/>
          <p:nvPr/>
        </p:nvSpPr>
        <p:spPr>
          <a:xfrm>
            <a:off x="6372200" y="3356992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rgbClr val="FF000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NG</a:t>
            </a:r>
          </a:p>
        </p:txBody>
      </p:sp>
      <p:sp>
        <p:nvSpPr>
          <p:cNvPr id="43" name="TextovéPole 38"/>
          <p:cNvSpPr txBox="1"/>
          <p:nvPr/>
        </p:nvSpPr>
        <p:spPr>
          <a:xfrm>
            <a:off x="5297780" y="3429000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4</a:t>
            </a:r>
            <a:endParaRPr lang="cs-CZ" altLang="ko-KR" sz="1600" b="1" dirty="0" smtClean="0">
              <a:solidFill>
                <a:schemeClr val="tx2">
                  <a:lumMod val="60000"/>
                  <a:lumOff val="40000"/>
                </a:schemeClr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</p:spTree>
    <p:extLst>
      <p:ext uri="{BB962C8B-B14F-4D97-AF65-F5344CB8AC3E}">
        <p14:creationId xmlns:p14="http://schemas.microsoft.com/office/powerpoint/2010/main" val="404624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ko-KR" sz="3600" dirty="0" err="1">
                <a:latin typeface="Modern H Medium" pitchFamily="34" charset="-128"/>
                <a:ea typeface="Modern H Medium" pitchFamily="34" charset="-128"/>
                <a:sym typeface="Wingdings 2"/>
              </a:rPr>
              <a:t>TLe</a:t>
            </a:r>
            <a:endParaRPr lang="cs-CZ" altLang="ko-KR" sz="3600" dirty="0">
              <a:latin typeface="Modern H Medium" pitchFamily="34" charset="-128"/>
              <a:ea typeface="Modern H Medium" pitchFamily="34" charset="-128"/>
              <a:sym typeface="Wingdings 2"/>
            </a:endParaRPr>
          </a:p>
        </p:txBody>
      </p:sp>
      <p:pic>
        <p:nvPicPr>
          <p:cNvPr id="4" name="Picture 14" descr="Image result for hyundai transys czech"/>
          <p:cNvPicPr>
            <a:picLocks noChangeAspect="1" noChangeArrowheads="1"/>
          </p:cNvPicPr>
          <p:nvPr/>
        </p:nvPicPr>
        <p:blipFill>
          <a:blip r:embed="rId2"/>
          <a:srcRect t="26667" b="26666"/>
          <a:stretch>
            <a:fillRect/>
          </a:stretch>
        </p:blipFill>
        <p:spPr bwMode="auto">
          <a:xfrm>
            <a:off x="7000892" y="-24"/>
            <a:ext cx="2143125" cy="1000132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71406" y="242808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2000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Foam</a:t>
            </a:r>
            <a:r>
              <a:rPr lang="cs-CZ" altLang="ko-KR" sz="2000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</a:t>
            </a:r>
            <a:r>
              <a:rPr lang="cs-CZ" altLang="ko-KR" sz="2000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Defect</a:t>
            </a:r>
            <a:r>
              <a:rPr lang="cs-CZ" altLang="ko-KR" sz="2000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</a:t>
            </a:r>
            <a:r>
              <a:rPr lang="cs-CZ" altLang="ko-KR" sz="2000" dirty="0" err="1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Catalog</a:t>
            </a:r>
            <a:endParaRPr lang="cs-CZ" altLang="ko-KR" sz="2000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6" name="TextovéPole 5">
            <a:hlinkClick r:id="rId3" action="ppaction://hlinksldjump"/>
          </p:cNvPr>
          <p:cNvSpPr txBox="1"/>
          <p:nvPr/>
        </p:nvSpPr>
        <p:spPr>
          <a:xfrm>
            <a:off x="7572396" y="6243600"/>
            <a:ext cx="1357322" cy="40011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Project</a:t>
            </a:r>
          </a:p>
        </p:txBody>
      </p:sp>
      <p:pic>
        <p:nvPicPr>
          <p:cNvPr id="7" name="Picture 9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1" t="1980" r="13247" b="3576"/>
          <a:stretch/>
        </p:blipFill>
        <p:spPr>
          <a:xfrm>
            <a:off x="428596" y="1428736"/>
            <a:ext cx="3735158" cy="3658303"/>
          </a:xfrm>
          <a:prstGeom prst="rect">
            <a:avLst/>
          </a:prstGeom>
        </p:spPr>
      </p:pic>
      <p:pic>
        <p:nvPicPr>
          <p:cNvPr id="8" name="Picture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8" t="1188" r="17667"/>
          <a:stretch/>
        </p:blipFill>
        <p:spPr>
          <a:xfrm>
            <a:off x="4429124" y="1428736"/>
            <a:ext cx="4357718" cy="3643338"/>
          </a:xfrm>
          <a:prstGeom prst="rect">
            <a:avLst/>
          </a:prstGeom>
        </p:spPr>
      </p:pic>
      <p:sp>
        <p:nvSpPr>
          <p:cNvPr id="9" name="TextovéPole 8">
            <a:hlinkClick r:id="rId4" action="ppaction://hlinksldjump"/>
          </p:cNvPr>
          <p:cNvSpPr txBox="1"/>
          <p:nvPr/>
        </p:nvSpPr>
        <p:spPr>
          <a:xfrm>
            <a:off x="1428728" y="5396227"/>
            <a:ext cx="142876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400" b="1" dirty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Front</a:t>
            </a:r>
            <a:endParaRPr lang="cs-CZ" altLang="ko-KR" sz="3600" b="1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10" name="TextovéPole 9">
            <a:hlinkClick r:id="rId6" action="ppaction://hlinksldjump"/>
          </p:cNvPr>
          <p:cNvSpPr txBox="1"/>
          <p:nvPr/>
        </p:nvSpPr>
        <p:spPr>
          <a:xfrm>
            <a:off x="5929322" y="5396227"/>
            <a:ext cx="1429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400" b="1" dirty="0" err="1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Rear</a:t>
            </a:r>
            <a:endParaRPr lang="cs-CZ" altLang="ko-KR" sz="3600" b="1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</p:spTree>
    <p:extLst>
      <p:ext uri="{BB962C8B-B14F-4D97-AF65-F5344CB8AC3E}">
        <p14:creationId xmlns:p14="http://schemas.microsoft.com/office/powerpoint/2010/main" val="165799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ko-KR" sz="3600" dirty="0" err="1" smtClean="0">
                <a:latin typeface="Modern H Medium" pitchFamily="34" charset="-128"/>
                <a:ea typeface="Modern H Medium" pitchFamily="34" charset="-128"/>
                <a:sym typeface="Wingdings 2"/>
              </a:rPr>
              <a:t>PDe</a:t>
            </a:r>
            <a:endParaRPr lang="cs-CZ" altLang="ko-KR" sz="3600" dirty="0">
              <a:latin typeface="Modern H Medium" pitchFamily="34" charset="-128"/>
              <a:ea typeface="Modern H Medium" pitchFamily="34" charset="-128"/>
              <a:sym typeface="Wingdings 2"/>
            </a:endParaRPr>
          </a:p>
        </p:txBody>
      </p:sp>
      <p:pic>
        <p:nvPicPr>
          <p:cNvPr id="7" name="Picture 14" descr="Image result for hyundai transys czech"/>
          <p:cNvPicPr>
            <a:picLocks noChangeAspect="1" noChangeArrowheads="1"/>
          </p:cNvPicPr>
          <p:nvPr/>
        </p:nvPicPr>
        <p:blipFill>
          <a:blip r:embed="rId2"/>
          <a:srcRect t="26667" b="26666"/>
          <a:stretch>
            <a:fillRect/>
          </a:stretch>
        </p:blipFill>
        <p:spPr bwMode="auto">
          <a:xfrm>
            <a:off x="7000892" y="-24"/>
            <a:ext cx="2143125" cy="1000132"/>
          </a:xfrm>
          <a:prstGeom prst="rect">
            <a:avLst/>
          </a:prstGeom>
          <a:noFill/>
        </p:spPr>
      </p:pic>
      <p:pic>
        <p:nvPicPr>
          <p:cNvPr id="15361" name="Picture 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 b="6100"/>
          <a:stretch>
            <a:fillRect/>
          </a:stretch>
        </p:blipFill>
        <p:spPr bwMode="auto">
          <a:xfrm>
            <a:off x="4500562" y="1857364"/>
            <a:ext cx="426136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02" r="2167"/>
          <a:stretch>
            <a:fillRect/>
          </a:stretch>
        </p:blipFill>
        <p:spPr>
          <a:xfrm>
            <a:off x="428596" y="1785926"/>
            <a:ext cx="3643338" cy="3296331"/>
          </a:xfrm>
          <a:prstGeom prst="rect">
            <a:avLst/>
          </a:prstGeom>
        </p:spPr>
      </p:pic>
      <p:sp>
        <p:nvSpPr>
          <p:cNvPr id="11" name="TextovéPole 10">
            <a:hlinkClick r:id="rId5" action="ppaction://hlinksldjump"/>
          </p:cNvPr>
          <p:cNvSpPr txBox="1"/>
          <p:nvPr/>
        </p:nvSpPr>
        <p:spPr>
          <a:xfrm>
            <a:off x="1500166" y="5396227"/>
            <a:ext cx="1429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400" b="1" dirty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Front</a:t>
            </a:r>
            <a:endParaRPr lang="cs-CZ" altLang="ko-KR" sz="3600" b="1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12" name="TextovéPole 11">
            <a:hlinkClick r:id="rId3" action="ppaction://hlinksldjump"/>
          </p:cNvPr>
          <p:cNvSpPr txBox="1"/>
          <p:nvPr/>
        </p:nvSpPr>
        <p:spPr>
          <a:xfrm>
            <a:off x="5857884" y="5396227"/>
            <a:ext cx="1429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400" b="1" dirty="0" err="1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Rear</a:t>
            </a:r>
            <a:endParaRPr lang="cs-CZ" altLang="ko-KR" sz="3600" b="1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1406" y="242808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2000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Foam</a:t>
            </a:r>
            <a:r>
              <a:rPr lang="cs-CZ" altLang="ko-KR" sz="2000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</a:t>
            </a:r>
            <a:r>
              <a:rPr lang="cs-CZ" altLang="ko-KR" sz="2000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Defect</a:t>
            </a:r>
            <a:r>
              <a:rPr lang="cs-CZ" altLang="ko-KR" sz="2000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</a:t>
            </a:r>
            <a:r>
              <a:rPr lang="cs-CZ" altLang="ko-KR" sz="2000" dirty="0" err="1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Catalog</a:t>
            </a:r>
            <a:endParaRPr lang="cs-CZ" altLang="ko-KR" sz="2000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17" name="TextovéPole 16">
            <a:hlinkClick r:id="rId8" action="ppaction://hlinksldjump"/>
          </p:cNvPr>
          <p:cNvSpPr txBox="1"/>
          <p:nvPr/>
        </p:nvSpPr>
        <p:spPr>
          <a:xfrm>
            <a:off x="7572396" y="6286520"/>
            <a:ext cx="1357322" cy="40011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249556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TLe</a:t>
            </a:r>
            <a:r>
              <a:rPr lang="cs-CZ" dirty="0" smtClean="0"/>
              <a:t> Front</a:t>
            </a:r>
            <a:endParaRPr lang="cs-CZ" dirty="0"/>
          </a:p>
        </p:txBody>
      </p:sp>
      <p:pic>
        <p:nvPicPr>
          <p:cNvPr id="5" name="Picture 14" descr="Image result for hyundai transys czech"/>
          <p:cNvPicPr>
            <a:picLocks noChangeAspect="1" noChangeArrowheads="1"/>
          </p:cNvPicPr>
          <p:nvPr/>
        </p:nvPicPr>
        <p:blipFill>
          <a:blip r:embed="rId2"/>
          <a:srcRect t="26667" b="26666"/>
          <a:stretch>
            <a:fillRect/>
          </a:stretch>
        </p:blipFill>
        <p:spPr bwMode="auto">
          <a:xfrm>
            <a:off x="7000892" y="-24"/>
            <a:ext cx="2143125" cy="1000132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71406" y="242808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2000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Foam</a:t>
            </a:r>
            <a:r>
              <a:rPr lang="cs-CZ" altLang="ko-KR" sz="2000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</a:t>
            </a:r>
            <a:r>
              <a:rPr lang="cs-CZ" altLang="ko-KR" sz="2000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Defect</a:t>
            </a:r>
            <a:r>
              <a:rPr lang="cs-CZ" altLang="ko-KR" sz="2000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</a:t>
            </a:r>
            <a:r>
              <a:rPr lang="cs-CZ" altLang="ko-KR" sz="2000" dirty="0" err="1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Catalog</a:t>
            </a:r>
            <a:endParaRPr lang="cs-CZ" altLang="ko-KR" sz="2000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7" name="TextovéPole 6">
            <a:hlinkClick r:id="rId3" action="ppaction://hlinksldjump"/>
          </p:cNvPr>
          <p:cNvSpPr txBox="1"/>
          <p:nvPr/>
        </p:nvSpPr>
        <p:spPr>
          <a:xfrm>
            <a:off x="7572396" y="5786454"/>
            <a:ext cx="1357322" cy="40011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Project</a:t>
            </a:r>
          </a:p>
        </p:txBody>
      </p:sp>
      <p:sp>
        <p:nvSpPr>
          <p:cNvPr id="8" name="TextovéPole 7">
            <a:hlinkClick r:id="rId3" action="ppaction://hlinksldjump"/>
          </p:cNvPr>
          <p:cNvSpPr txBox="1"/>
          <p:nvPr/>
        </p:nvSpPr>
        <p:spPr>
          <a:xfrm>
            <a:off x="7572396" y="6286520"/>
            <a:ext cx="1357322" cy="40011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err="1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TLe</a:t>
            </a:r>
            <a:endParaRPr lang="cs-CZ" altLang="ko-KR" sz="2000" b="1" dirty="0">
              <a:solidFill>
                <a:schemeClr val="tx2">
                  <a:lumMod val="75000"/>
                </a:schemeClr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500034" y="1836534"/>
            <a:ext cx="2635483" cy="45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 l="2564" t="1439" r="131"/>
          <a:stretch>
            <a:fillRect/>
          </a:stretch>
        </p:blipFill>
        <p:spPr bwMode="auto">
          <a:xfrm>
            <a:off x="3500431" y="1836126"/>
            <a:ext cx="2857519" cy="4593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ovéPole 11">
            <a:hlinkClick r:id="rId6" action="ppaction://hlinksldjump"/>
          </p:cNvPr>
          <p:cNvSpPr txBox="1"/>
          <p:nvPr/>
        </p:nvSpPr>
        <p:spPr>
          <a:xfrm>
            <a:off x="6858016" y="1857364"/>
            <a:ext cx="2071702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A</a:t>
            </a:r>
            <a:endParaRPr lang="cs-CZ" altLang="ko-KR" sz="2000" b="1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13" name="TextovéPole 12">
            <a:hlinkClick r:id="rId7" action="ppaction://hlinksldjump"/>
          </p:cNvPr>
          <p:cNvSpPr txBox="1"/>
          <p:nvPr/>
        </p:nvSpPr>
        <p:spPr>
          <a:xfrm>
            <a:off x="6858016" y="2600262"/>
            <a:ext cx="207170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B</a:t>
            </a:r>
            <a:endParaRPr lang="cs-CZ" altLang="ko-KR" sz="2000" b="1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14" name="TextovéPole 13">
            <a:hlinkClick r:id="rId7" action="ppaction://hlinksldjump"/>
          </p:cNvPr>
          <p:cNvSpPr txBox="1"/>
          <p:nvPr/>
        </p:nvSpPr>
        <p:spPr>
          <a:xfrm>
            <a:off x="6858016" y="3314642"/>
            <a:ext cx="2071702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C</a:t>
            </a:r>
            <a:endParaRPr lang="cs-CZ" altLang="ko-KR" sz="2000" b="1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15" name="TextovéPole 14">
            <a:hlinkClick r:id="rId8" action="ppaction://hlinksldjump"/>
          </p:cNvPr>
          <p:cNvSpPr txBox="1"/>
          <p:nvPr/>
        </p:nvSpPr>
        <p:spPr>
          <a:xfrm>
            <a:off x="6858016" y="4029022"/>
            <a:ext cx="2071702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D</a:t>
            </a:r>
            <a:endParaRPr lang="cs-CZ" altLang="ko-KR" sz="2000" b="1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16" name="Obdélník 15">
            <a:hlinkClick r:id="rId6" action="ppaction://hlinksldjump"/>
          </p:cNvPr>
          <p:cNvSpPr/>
          <p:nvPr/>
        </p:nvSpPr>
        <p:spPr>
          <a:xfrm>
            <a:off x="1285852" y="3357562"/>
            <a:ext cx="1071570" cy="1714512"/>
          </a:xfrm>
          <a:prstGeom prst="rect">
            <a:avLst/>
          </a:prstGeom>
          <a:solidFill>
            <a:srgbClr val="00B050">
              <a:alpha val="23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altLang="ko-KR" sz="2000" b="1" dirty="0" smtClean="0">
                <a:solidFill>
                  <a:schemeClr val="tx1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A</a:t>
            </a:r>
          </a:p>
        </p:txBody>
      </p:sp>
      <p:sp>
        <p:nvSpPr>
          <p:cNvPr id="17" name="Obdélník 16">
            <a:hlinkClick r:id="rId7" action="ppaction://hlinksldjump"/>
          </p:cNvPr>
          <p:cNvSpPr/>
          <p:nvPr/>
        </p:nvSpPr>
        <p:spPr>
          <a:xfrm>
            <a:off x="1000100" y="2786058"/>
            <a:ext cx="1643074" cy="500066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altLang="ko-KR" sz="2000" b="1" dirty="0" smtClean="0">
                <a:solidFill>
                  <a:schemeClr val="tx1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B</a:t>
            </a:r>
          </a:p>
        </p:txBody>
      </p:sp>
      <p:sp>
        <p:nvSpPr>
          <p:cNvPr id="18" name="Obdélník 17">
            <a:hlinkClick r:id="rId7" action="ppaction://hlinksldjump"/>
          </p:cNvPr>
          <p:cNvSpPr/>
          <p:nvPr/>
        </p:nvSpPr>
        <p:spPr>
          <a:xfrm>
            <a:off x="2428860" y="3357562"/>
            <a:ext cx="428628" cy="1714512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altLang="ko-KR" sz="2000" b="1" dirty="0" smtClean="0">
                <a:solidFill>
                  <a:schemeClr val="tx1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B</a:t>
            </a:r>
          </a:p>
        </p:txBody>
      </p:sp>
      <p:sp>
        <p:nvSpPr>
          <p:cNvPr id="19" name="Obdélník 18">
            <a:hlinkClick r:id="rId7" action="ppaction://hlinksldjump"/>
          </p:cNvPr>
          <p:cNvSpPr/>
          <p:nvPr/>
        </p:nvSpPr>
        <p:spPr>
          <a:xfrm>
            <a:off x="785786" y="3357562"/>
            <a:ext cx="428628" cy="1714512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altLang="ko-KR" sz="2000" b="1" dirty="0" smtClean="0">
                <a:solidFill>
                  <a:schemeClr val="tx1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B</a:t>
            </a:r>
          </a:p>
        </p:txBody>
      </p:sp>
      <p:sp>
        <p:nvSpPr>
          <p:cNvPr id="20" name="Obdélník 19">
            <a:hlinkClick r:id="rId7" action="ppaction://hlinksldjump"/>
          </p:cNvPr>
          <p:cNvSpPr/>
          <p:nvPr/>
        </p:nvSpPr>
        <p:spPr>
          <a:xfrm>
            <a:off x="571472" y="5143512"/>
            <a:ext cx="2500330" cy="785818"/>
          </a:xfrm>
          <a:prstGeom prst="rect">
            <a:avLst/>
          </a:prstGeom>
          <a:solidFill>
            <a:srgbClr val="00B0F0">
              <a:alpha val="23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altLang="ko-KR" sz="2000" b="1" dirty="0" smtClean="0">
                <a:solidFill>
                  <a:schemeClr val="tx1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C</a:t>
            </a:r>
          </a:p>
        </p:txBody>
      </p:sp>
      <p:sp>
        <p:nvSpPr>
          <p:cNvPr id="21" name="Obdélník 20">
            <a:hlinkClick r:id="rId8" action="ppaction://hlinksldjump"/>
          </p:cNvPr>
          <p:cNvSpPr/>
          <p:nvPr/>
        </p:nvSpPr>
        <p:spPr>
          <a:xfrm>
            <a:off x="3571868" y="3286124"/>
            <a:ext cx="2643206" cy="714380"/>
          </a:xfrm>
          <a:prstGeom prst="rect">
            <a:avLst/>
          </a:prstGeom>
          <a:solidFill>
            <a:srgbClr val="FF0000">
              <a:alpha val="2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altLang="ko-KR" sz="2000" b="1" dirty="0" smtClean="0">
                <a:solidFill>
                  <a:schemeClr val="tx1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D</a:t>
            </a:r>
          </a:p>
        </p:txBody>
      </p:sp>
      <p:sp>
        <p:nvSpPr>
          <p:cNvPr id="23" name="Obdélník 22">
            <a:hlinkClick r:id="rId8" action="ppaction://hlinksldjump"/>
          </p:cNvPr>
          <p:cNvSpPr/>
          <p:nvPr/>
        </p:nvSpPr>
        <p:spPr>
          <a:xfrm rot="21261544">
            <a:off x="3615446" y="4119691"/>
            <a:ext cx="174088" cy="1981216"/>
          </a:xfrm>
          <a:prstGeom prst="rect">
            <a:avLst/>
          </a:prstGeom>
          <a:solidFill>
            <a:srgbClr val="FF0000">
              <a:alpha val="2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altLang="ko-KR" sz="1050" b="1" dirty="0" smtClean="0">
                <a:solidFill>
                  <a:schemeClr val="tx1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D</a:t>
            </a:r>
          </a:p>
        </p:txBody>
      </p:sp>
      <p:sp>
        <p:nvSpPr>
          <p:cNvPr id="24" name="Obdélník 23">
            <a:hlinkClick r:id="rId8" action="ppaction://hlinksldjump"/>
          </p:cNvPr>
          <p:cNvSpPr/>
          <p:nvPr/>
        </p:nvSpPr>
        <p:spPr>
          <a:xfrm rot="372872">
            <a:off x="5997964" y="4112080"/>
            <a:ext cx="181847" cy="1981216"/>
          </a:xfrm>
          <a:prstGeom prst="rect">
            <a:avLst/>
          </a:prstGeom>
          <a:solidFill>
            <a:srgbClr val="FF0000">
              <a:alpha val="2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altLang="ko-KR" sz="1050" b="1" dirty="0" smtClean="0">
                <a:solidFill>
                  <a:schemeClr val="tx1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D</a:t>
            </a:r>
          </a:p>
        </p:txBody>
      </p:sp>
      <p:sp>
        <p:nvSpPr>
          <p:cNvPr id="22" name="TextovéPole 21">
            <a:hlinkClick r:id="rId9" action="ppaction://hlinksldjump"/>
          </p:cNvPr>
          <p:cNvSpPr txBox="1"/>
          <p:nvPr/>
        </p:nvSpPr>
        <p:spPr>
          <a:xfrm>
            <a:off x="6858016" y="4743402"/>
            <a:ext cx="207170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Equipment</a:t>
            </a:r>
            <a:endParaRPr lang="cs-CZ" altLang="ko-KR" sz="2000" b="1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</p:spTree>
    <p:extLst>
      <p:ext uri="{BB962C8B-B14F-4D97-AF65-F5344CB8AC3E}">
        <p14:creationId xmlns:p14="http://schemas.microsoft.com/office/powerpoint/2010/main" val="288171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délník 31"/>
          <p:cNvSpPr/>
          <p:nvPr/>
        </p:nvSpPr>
        <p:spPr>
          <a:xfrm>
            <a:off x="71406" y="4000504"/>
            <a:ext cx="7358082" cy="2214554"/>
          </a:xfrm>
          <a:prstGeom prst="rect">
            <a:avLst/>
          </a:prstGeom>
          <a:solidFill>
            <a:srgbClr val="00B050">
              <a:alpha val="21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altLang="ko-KR" sz="2000" b="1" dirty="0" err="1" smtClean="0">
                <a:solidFill>
                  <a:schemeClr val="tx1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Repair</a:t>
            </a:r>
            <a:endParaRPr lang="cs-CZ" altLang="ko-KR" sz="2000" b="1" dirty="0" smtClean="0">
              <a:solidFill>
                <a:schemeClr val="tx1"/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TLe</a:t>
            </a:r>
            <a:r>
              <a:rPr lang="cs-CZ" dirty="0" smtClean="0"/>
              <a:t> </a:t>
            </a:r>
            <a:r>
              <a:rPr lang="cs-CZ" dirty="0" err="1" smtClean="0"/>
              <a:t>Front</a:t>
            </a:r>
            <a:r>
              <a:rPr lang="cs-CZ" dirty="0" smtClean="0">
                <a:latin typeface="Times New Roman"/>
                <a:cs typeface="Times New Roman"/>
              </a:rPr>
              <a:t>→</a:t>
            </a:r>
            <a:r>
              <a:rPr lang="cs-CZ" dirty="0" smtClean="0"/>
              <a:t> </a:t>
            </a:r>
            <a:r>
              <a:rPr lang="cs-CZ" dirty="0" smtClean="0">
                <a:solidFill>
                  <a:srgbClr val="00B050"/>
                </a:solidFill>
              </a:rPr>
              <a:t>ZONE A</a:t>
            </a:r>
            <a:endParaRPr lang="cs-CZ" dirty="0">
              <a:solidFill>
                <a:srgbClr val="00B050"/>
              </a:solidFill>
            </a:endParaRPr>
          </a:p>
        </p:txBody>
      </p:sp>
      <p:pic>
        <p:nvPicPr>
          <p:cNvPr id="5" name="Picture 14" descr="Image result for hyundai transys czech"/>
          <p:cNvPicPr>
            <a:picLocks noChangeAspect="1" noChangeArrowheads="1"/>
          </p:cNvPicPr>
          <p:nvPr/>
        </p:nvPicPr>
        <p:blipFill>
          <a:blip r:embed="rId2"/>
          <a:srcRect t="26667" b="26666"/>
          <a:stretch>
            <a:fillRect/>
          </a:stretch>
        </p:blipFill>
        <p:spPr bwMode="auto">
          <a:xfrm>
            <a:off x="7000892" y="-24"/>
            <a:ext cx="2143125" cy="1000132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71406" y="242808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2000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Foam</a:t>
            </a:r>
            <a:r>
              <a:rPr lang="cs-CZ" altLang="ko-KR" sz="2000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</a:t>
            </a:r>
            <a:r>
              <a:rPr lang="cs-CZ" altLang="ko-KR" sz="2000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Defect</a:t>
            </a:r>
            <a:r>
              <a:rPr lang="cs-CZ" altLang="ko-KR" sz="2000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</a:t>
            </a:r>
            <a:r>
              <a:rPr lang="cs-CZ" altLang="ko-KR" sz="2000" dirty="0" err="1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Catalog</a:t>
            </a:r>
            <a:endParaRPr lang="cs-CZ" altLang="ko-KR" sz="2000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7" name="TextovéPole 6">
            <a:hlinkClick r:id="rId3" action="ppaction://hlinksldjump"/>
          </p:cNvPr>
          <p:cNvSpPr txBox="1"/>
          <p:nvPr/>
        </p:nvSpPr>
        <p:spPr>
          <a:xfrm>
            <a:off x="7572396" y="5786454"/>
            <a:ext cx="1357322" cy="40011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Project</a:t>
            </a:r>
          </a:p>
        </p:txBody>
      </p:sp>
      <p:sp>
        <p:nvSpPr>
          <p:cNvPr id="8" name="TextovéPole 7">
            <a:hlinkClick r:id="rId3" action="ppaction://hlinksldjump"/>
          </p:cNvPr>
          <p:cNvSpPr txBox="1"/>
          <p:nvPr/>
        </p:nvSpPr>
        <p:spPr>
          <a:xfrm>
            <a:off x="7572396" y="6286520"/>
            <a:ext cx="1357322" cy="40011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err="1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TLe</a:t>
            </a:r>
            <a:endParaRPr lang="cs-CZ" altLang="ko-KR" sz="2000" b="1" dirty="0">
              <a:solidFill>
                <a:schemeClr val="tx2">
                  <a:lumMod val="75000"/>
                </a:schemeClr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12" name="TextovéPole 11">
            <a:hlinkClick r:id="rId4" action="ppaction://hlinksldjump"/>
          </p:cNvPr>
          <p:cNvSpPr txBox="1"/>
          <p:nvPr/>
        </p:nvSpPr>
        <p:spPr>
          <a:xfrm>
            <a:off x="142844" y="6357958"/>
            <a:ext cx="1285884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A</a:t>
            </a:r>
            <a:endParaRPr lang="cs-CZ" altLang="ko-KR" sz="2000" b="1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16" name="TextovéPole 15">
            <a:hlinkClick r:id="rId4" action="ppaction://hlinksldjump"/>
          </p:cNvPr>
          <p:cNvSpPr txBox="1"/>
          <p:nvPr/>
        </p:nvSpPr>
        <p:spPr>
          <a:xfrm>
            <a:off x="7572396" y="4929198"/>
            <a:ext cx="1357322" cy="707886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err="1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TLe</a:t>
            </a:r>
            <a:r>
              <a:rPr lang="cs-CZ" altLang="ko-KR" sz="2000" b="1" dirty="0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Front</a:t>
            </a:r>
            <a:endParaRPr lang="cs-CZ" altLang="ko-KR" sz="2000" b="1" dirty="0">
              <a:solidFill>
                <a:schemeClr val="tx2">
                  <a:lumMod val="75000"/>
                </a:schemeClr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cxnSp>
        <p:nvCxnSpPr>
          <p:cNvPr id="17" name="Přímá spojovací šipka 16"/>
          <p:cNvCxnSpPr/>
          <p:nvPr/>
        </p:nvCxnSpPr>
        <p:spPr>
          <a:xfrm flipV="1">
            <a:off x="4786282" y="5284105"/>
            <a:ext cx="285752" cy="7936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>
            <a:off x="2714580" y="5284105"/>
            <a:ext cx="285752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ipsa 30"/>
          <p:cNvSpPr/>
          <p:nvPr/>
        </p:nvSpPr>
        <p:spPr>
          <a:xfrm>
            <a:off x="714348" y="1934111"/>
            <a:ext cx="214314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TextovéPole 32">
            <a:hlinkClick r:id="rId5" action="ppaction://hlinksldjump"/>
          </p:cNvPr>
          <p:cNvSpPr txBox="1"/>
          <p:nvPr/>
        </p:nvSpPr>
        <p:spPr>
          <a:xfrm>
            <a:off x="1714480" y="6357958"/>
            <a:ext cx="428628" cy="399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34" name="TextovéPole 33">
            <a:hlinkClick r:id="rId6" action="ppaction://hlinksldjump"/>
          </p:cNvPr>
          <p:cNvSpPr txBox="1"/>
          <p:nvPr/>
        </p:nvSpPr>
        <p:spPr>
          <a:xfrm>
            <a:off x="2428860" y="6357958"/>
            <a:ext cx="428628" cy="399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2</a:t>
            </a:r>
            <a:endParaRPr lang="cs-CZ" b="1" dirty="0"/>
          </a:p>
        </p:txBody>
      </p:sp>
      <p:sp>
        <p:nvSpPr>
          <p:cNvPr id="35" name="TextovéPole 34">
            <a:hlinkClick r:id="rId5" action="ppaction://hlinksldjump"/>
          </p:cNvPr>
          <p:cNvSpPr txBox="1"/>
          <p:nvPr/>
        </p:nvSpPr>
        <p:spPr>
          <a:xfrm>
            <a:off x="3143240" y="6357958"/>
            <a:ext cx="428628" cy="399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3</a:t>
            </a:r>
            <a:endParaRPr lang="cs-CZ" b="1" dirty="0"/>
          </a:p>
        </p:txBody>
      </p:sp>
      <p:sp>
        <p:nvSpPr>
          <p:cNvPr id="36" name="TextovéPole 35">
            <a:hlinkClick r:id="rId7" action="ppaction://hlinksldjump"/>
          </p:cNvPr>
          <p:cNvSpPr txBox="1"/>
          <p:nvPr/>
        </p:nvSpPr>
        <p:spPr>
          <a:xfrm>
            <a:off x="3857620" y="6357958"/>
            <a:ext cx="428628" cy="399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4</a:t>
            </a:r>
            <a:endParaRPr lang="cs-CZ" b="1" dirty="0"/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8" cstate="print">
            <a:lum bright="10000"/>
          </a:blip>
          <a:srcRect/>
          <a:stretch>
            <a:fillRect/>
          </a:stretch>
        </p:blipFill>
        <p:spPr bwMode="auto">
          <a:xfrm>
            <a:off x="71406" y="1214772"/>
            <a:ext cx="928694" cy="178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ovéPole 37"/>
          <p:cNvSpPr txBox="1"/>
          <p:nvPr/>
        </p:nvSpPr>
        <p:spPr>
          <a:xfrm>
            <a:off x="71406" y="714356"/>
            <a:ext cx="928694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A-1</a:t>
            </a:r>
            <a:endParaRPr lang="cs-CZ" altLang="ko-KR" sz="2000" b="1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graphicFrame>
        <p:nvGraphicFramePr>
          <p:cNvPr id="39" name="Tabulka 38"/>
          <p:cNvGraphicFramePr>
            <a:graphicFrameLocks noGrp="1"/>
          </p:cNvGraphicFramePr>
          <p:nvPr/>
        </p:nvGraphicFramePr>
        <p:xfrm>
          <a:off x="1071538" y="1242056"/>
          <a:ext cx="2286016" cy="1758317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214446"/>
                <a:gridCol w="1071570"/>
              </a:tblGrid>
              <a:tr h="646928">
                <a:tc>
                  <a:txBody>
                    <a:bodyPr/>
                    <a:lstStyle/>
                    <a:p>
                      <a:pPr algn="ctr"/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Defect</a:t>
                      </a:r>
                      <a:r>
                        <a:rPr lang="cs-CZ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reason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altLang="ko-KR" sz="1100" b="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RP-02</a:t>
                      </a:r>
                    </a:p>
                    <a:p>
                      <a:pPr marL="0" algn="ctr" defTabSz="914400" rtl="0" eaLnBrk="1" latinLnBrk="0" hangingPunct="1"/>
                      <a:r>
                        <a:rPr lang="cs-CZ" altLang="ko-KR" sz="1100" b="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Missing</a:t>
                      </a:r>
                      <a:r>
                        <a:rPr lang="cs-CZ" altLang="ko-KR" sz="1100" b="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b="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material</a:t>
                      </a:r>
                      <a:endParaRPr lang="cs-CZ" altLang="ko-KR" sz="1100" b="0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64461">
                <a:tc>
                  <a:txBody>
                    <a:bodyPr/>
                    <a:lstStyle/>
                    <a:p>
                      <a:pPr algn="ctr"/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Size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H/W/D  </a:t>
                      </a:r>
                      <a:r>
                        <a:rPr lang="it-IT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[</a:t>
                      </a:r>
                      <a:r>
                        <a:rPr lang="cs-CZ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mm</a:t>
                      </a:r>
                      <a:r>
                        <a:rPr lang="it-IT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]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altLang="ko-KR" sz="1100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15/25/15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46928">
                <a:tc>
                  <a:txBody>
                    <a:bodyPr/>
                    <a:lstStyle/>
                    <a:p>
                      <a:pPr algn="ctr"/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Manifestation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Hole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when</a:t>
                      </a:r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cover</a:t>
                      </a:r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is</a:t>
                      </a:r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used</a:t>
                      </a:r>
                      <a:endParaRPr lang="cs-CZ" altLang="ko-KR" sz="1100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0" name="Elipsa 39"/>
          <p:cNvSpPr/>
          <p:nvPr/>
        </p:nvSpPr>
        <p:spPr>
          <a:xfrm>
            <a:off x="357158" y="1785926"/>
            <a:ext cx="428628" cy="6429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1" name="Přímá spojovací šipka 40"/>
          <p:cNvCxnSpPr/>
          <p:nvPr/>
        </p:nvCxnSpPr>
        <p:spPr>
          <a:xfrm flipV="1">
            <a:off x="3428992" y="5214950"/>
            <a:ext cx="642942" cy="7936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2" descr="C:\Users\dmc1546\Desktop\Defekty\TLe FRT back 21 cover.png"/>
          <p:cNvPicPr>
            <a:picLocks noChangeAspect="1" noChangeArrowheads="1"/>
          </p:cNvPicPr>
          <p:nvPr/>
        </p:nvPicPr>
        <p:blipFill>
          <a:blip r:embed="rId9" cstate="print"/>
          <a:srcRect l="27564" t="17291" r="24797" b="46571"/>
          <a:stretch>
            <a:fillRect/>
          </a:stretch>
        </p:blipFill>
        <p:spPr bwMode="auto">
          <a:xfrm>
            <a:off x="6215074" y="1214422"/>
            <a:ext cx="2643206" cy="2214578"/>
          </a:xfrm>
          <a:prstGeom prst="rect">
            <a:avLst/>
          </a:prstGeom>
          <a:noFill/>
        </p:spPr>
      </p:pic>
      <p:pic>
        <p:nvPicPr>
          <p:cNvPr id="43" name="Picture 3" descr="C:\Users\dmc1546\Desktop\Defekty\TLe FRT back 21.png"/>
          <p:cNvPicPr>
            <a:picLocks noChangeAspect="1" noChangeArrowheads="1"/>
          </p:cNvPicPr>
          <p:nvPr/>
        </p:nvPicPr>
        <p:blipFill>
          <a:blip r:embed="rId10" cstate="print"/>
          <a:srcRect l="34090" t="11437" b="32256"/>
          <a:stretch>
            <a:fillRect/>
          </a:stretch>
        </p:blipFill>
        <p:spPr bwMode="auto">
          <a:xfrm>
            <a:off x="3467577" y="1214422"/>
            <a:ext cx="2676059" cy="2214578"/>
          </a:xfrm>
          <a:prstGeom prst="rect">
            <a:avLst/>
          </a:prstGeom>
          <a:noFill/>
        </p:spPr>
      </p:pic>
      <p:sp>
        <p:nvSpPr>
          <p:cNvPr id="44" name="Elipsa 43"/>
          <p:cNvSpPr/>
          <p:nvPr/>
        </p:nvSpPr>
        <p:spPr>
          <a:xfrm>
            <a:off x="7143768" y="1975088"/>
            <a:ext cx="714380" cy="7395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Elipsa 44"/>
          <p:cNvSpPr/>
          <p:nvPr/>
        </p:nvSpPr>
        <p:spPr>
          <a:xfrm>
            <a:off x="4663518" y="1955466"/>
            <a:ext cx="980052" cy="9020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43372" y="4286256"/>
            <a:ext cx="2928958" cy="1847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" name="TextovéPole 46"/>
          <p:cNvSpPr txBox="1"/>
          <p:nvPr/>
        </p:nvSpPr>
        <p:spPr>
          <a:xfrm>
            <a:off x="2928926" y="4286256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rgbClr val="FF000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NG</a:t>
            </a:r>
          </a:p>
        </p:txBody>
      </p:sp>
      <p:sp>
        <p:nvSpPr>
          <p:cNvPr id="48" name="TextovéPole 47"/>
          <p:cNvSpPr txBox="1"/>
          <p:nvPr/>
        </p:nvSpPr>
        <p:spPr>
          <a:xfrm>
            <a:off x="6643702" y="4286256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rgbClr val="00B05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OK</a:t>
            </a:r>
          </a:p>
        </p:txBody>
      </p:sp>
      <p:sp>
        <p:nvSpPr>
          <p:cNvPr id="49" name="Elipsa 48"/>
          <p:cNvSpPr/>
          <p:nvPr/>
        </p:nvSpPr>
        <p:spPr>
          <a:xfrm>
            <a:off x="1571604" y="5000636"/>
            <a:ext cx="980052" cy="9020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0" name="Elipsa 49"/>
          <p:cNvSpPr/>
          <p:nvPr/>
        </p:nvSpPr>
        <p:spPr>
          <a:xfrm>
            <a:off x="5286380" y="4857760"/>
            <a:ext cx="1143008" cy="92869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0034" y="4302498"/>
            <a:ext cx="2857520" cy="184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" name="TextovéPole 51"/>
          <p:cNvSpPr txBox="1"/>
          <p:nvPr/>
        </p:nvSpPr>
        <p:spPr>
          <a:xfrm>
            <a:off x="2928926" y="4286256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rgbClr val="FF000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230102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délník 31"/>
          <p:cNvSpPr/>
          <p:nvPr/>
        </p:nvSpPr>
        <p:spPr>
          <a:xfrm>
            <a:off x="71406" y="4000504"/>
            <a:ext cx="7358082" cy="2214554"/>
          </a:xfrm>
          <a:prstGeom prst="rect">
            <a:avLst/>
          </a:prstGeom>
          <a:solidFill>
            <a:srgbClr val="00B050">
              <a:alpha val="21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altLang="ko-KR" sz="2000" b="1" dirty="0" err="1" smtClean="0">
                <a:solidFill>
                  <a:schemeClr val="tx1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Repair</a:t>
            </a:r>
            <a:endParaRPr lang="cs-CZ" altLang="ko-KR" sz="2000" b="1" dirty="0" smtClean="0">
              <a:solidFill>
                <a:schemeClr val="tx1"/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TLe</a:t>
            </a:r>
            <a:r>
              <a:rPr lang="cs-CZ" dirty="0" smtClean="0"/>
              <a:t> </a:t>
            </a:r>
            <a:r>
              <a:rPr lang="cs-CZ" dirty="0" err="1" smtClean="0"/>
              <a:t>Front</a:t>
            </a:r>
            <a:r>
              <a:rPr lang="cs-CZ" dirty="0" smtClean="0">
                <a:latin typeface="Times New Roman"/>
                <a:cs typeface="Times New Roman"/>
              </a:rPr>
              <a:t>→</a:t>
            </a:r>
            <a:r>
              <a:rPr lang="cs-CZ" dirty="0" smtClean="0"/>
              <a:t> </a:t>
            </a:r>
            <a:r>
              <a:rPr lang="cs-CZ" dirty="0" smtClean="0">
                <a:solidFill>
                  <a:srgbClr val="00B050"/>
                </a:solidFill>
              </a:rPr>
              <a:t>ZONE A</a:t>
            </a:r>
            <a:endParaRPr lang="cs-CZ" dirty="0">
              <a:solidFill>
                <a:srgbClr val="00B050"/>
              </a:solidFill>
            </a:endParaRPr>
          </a:p>
        </p:txBody>
      </p:sp>
      <p:pic>
        <p:nvPicPr>
          <p:cNvPr id="5" name="Picture 14" descr="Image result for hyundai transys czech"/>
          <p:cNvPicPr>
            <a:picLocks noChangeAspect="1" noChangeArrowheads="1"/>
          </p:cNvPicPr>
          <p:nvPr/>
        </p:nvPicPr>
        <p:blipFill>
          <a:blip r:embed="rId2"/>
          <a:srcRect t="26667" b="26666"/>
          <a:stretch>
            <a:fillRect/>
          </a:stretch>
        </p:blipFill>
        <p:spPr bwMode="auto">
          <a:xfrm>
            <a:off x="7000892" y="-24"/>
            <a:ext cx="2143125" cy="1000132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71406" y="242808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2000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Foam</a:t>
            </a:r>
            <a:r>
              <a:rPr lang="cs-CZ" altLang="ko-KR" sz="2000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</a:t>
            </a:r>
            <a:r>
              <a:rPr lang="cs-CZ" altLang="ko-KR" sz="2000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Defect</a:t>
            </a:r>
            <a:r>
              <a:rPr lang="cs-CZ" altLang="ko-KR" sz="2000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</a:t>
            </a:r>
            <a:r>
              <a:rPr lang="cs-CZ" altLang="ko-KR" sz="2000" dirty="0" err="1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Catalog</a:t>
            </a:r>
            <a:endParaRPr lang="cs-CZ" altLang="ko-KR" sz="2000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7" name="TextovéPole 6">
            <a:hlinkClick r:id="rId3" action="ppaction://hlinksldjump"/>
          </p:cNvPr>
          <p:cNvSpPr txBox="1"/>
          <p:nvPr/>
        </p:nvSpPr>
        <p:spPr>
          <a:xfrm>
            <a:off x="7572396" y="5786454"/>
            <a:ext cx="1357322" cy="40011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Project</a:t>
            </a:r>
          </a:p>
        </p:txBody>
      </p:sp>
      <p:sp>
        <p:nvSpPr>
          <p:cNvPr id="8" name="TextovéPole 7">
            <a:hlinkClick r:id="rId3" action="ppaction://hlinksldjump"/>
          </p:cNvPr>
          <p:cNvSpPr txBox="1"/>
          <p:nvPr/>
        </p:nvSpPr>
        <p:spPr>
          <a:xfrm>
            <a:off x="7572396" y="6286520"/>
            <a:ext cx="1357322" cy="40011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err="1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TLe</a:t>
            </a:r>
            <a:endParaRPr lang="cs-CZ" altLang="ko-KR" sz="2000" b="1" dirty="0">
              <a:solidFill>
                <a:schemeClr val="tx2">
                  <a:lumMod val="75000"/>
                </a:schemeClr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16" name="TextovéPole 15">
            <a:hlinkClick r:id="rId4" action="ppaction://hlinksldjump"/>
          </p:cNvPr>
          <p:cNvSpPr txBox="1"/>
          <p:nvPr/>
        </p:nvSpPr>
        <p:spPr>
          <a:xfrm>
            <a:off x="7572396" y="4929198"/>
            <a:ext cx="1357322" cy="707886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err="1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TLe</a:t>
            </a:r>
            <a:r>
              <a:rPr lang="cs-CZ" altLang="ko-KR" sz="2000" b="1" dirty="0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Front</a:t>
            </a:r>
            <a:endParaRPr lang="cs-CZ" altLang="ko-KR" sz="2000" b="1" dirty="0">
              <a:solidFill>
                <a:schemeClr val="tx2">
                  <a:lumMod val="75000"/>
                </a:schemeClr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31" name="Elipsa 30"/>
          <p:cNvSpPr/>
          <p:nvPr/>
        </p:nvSpPr>
        <p:spPr>
          <a:xfrm>
            <a:off x="714348" y="1934111"/>
            <a:ext cx="214314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71406" y="1214772"/>
            <a:ext cx="928694" cy="178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ovéPole 37"/>
          <p:cNvSpPr txBox="1"/>
          <p:nvPr/>
        </p:nvSpPr>
        <p:spPr>
          <a:xfrm>
            <a:off x="71406" y="714356"/>
            <a:ext cx="928694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A-2</a:t>
            </a:r>
            <a:endParaRPr lang="cs-CZ" altLang="ko-KR" sz="2000" b="1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graphicFrame>
        <p:nvGraphicFramePr>
          <p:cNvPr id="39" name="Tabulka 38"/>
          <p:cNvGraphicFramePr>
            <a:graphicFrameLocks noGrp="1"/>
          </p:cNvGraphicFramePr>
          <p:nvPr/>
        </p:nvGraphicFramePr>
        <p:xfrm>
          <a:off x="1071538" y="1242056"/>
          <a:ext cx="2286016" cy="1758317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214446"/>
                <a:gridCol w="1071570"/>
              </a:tblGrid>
              <a:tr h="646928">
                <a:tc>
                  <a:txBody>
                    <a:bodyPr/>
                    <a:lstStyle/>
                    <a:p>
                      <a:pPr algn="ctr"/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Defect</a:t>
                      </a:r>
                      <a:r>
                        <a:rPr lang="cs-CZ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reason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altLang="ko-KR" sz="1100" b="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RP-02</a:t>
                      </a:r>
                    </a:p>
                    <a:p>
                      <a:pPr marL="0" algn="ctr" defTabSz="914400" rtl="0" eaLnBrk="1" latinLnBrk="0" hangingPunct="1"/>
                      <a:r>
                        <a:rPr lang="cs-CZ" altLang="ko-KR" sz="1100" b="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Missing</a:t>
                      </a:r>
                      <a:r>
                        <a:rPr lang="cs-CZ" altLang="ko-KR" sz="1100" b="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b="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material</a:t>
                      </a:r>
                      <a:endParaRPr lang="cs-CZ" altLang="ko-KR" sz="1100" b="0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64461">
                <a:tc>
                  <a:txBody>
                    <a:bodyPr/>
                    <a:lstStyle/>
                    <a:p>
                      <a:pPr algn="ctr"/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Size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H/W/D  </a:t>
                      </a:r>
                      <a:r>
                        <a:rPr lang="it-IT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[</a:t>
                      </a:r>
                      <a:r>
                        <a:rPr lang="cs-CZ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mm</a:t>
                      </a:r>
                      <a:r>
                        <a:rPr lang="it-IT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]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altLang="ko-KR" sz="1100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10/20/20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46928">
                <a:tc>
                  <a:txBody>
                    <a:bodyPr/>
                    <a:lstStyle/>
                    <a:p>
                      <a:pPr algn="ctr"/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Manifestation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Hole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when</a:t>
                      </a:r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cover</a:t>
                      </a:r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is</a:t>
                      </a:r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used</a:t>
                      </a:r>
                      <a:endParaRPr lang="cs-CZ" altLang="ko-KR" sz="1100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0" name="Elipsa 39"/>
          <p:cNvSpPr/>
          <p:nvPr/>
        </p:nvSpPr>
        <p:spPr>
          <a:xfrm>
            <a:off x="357158" y="2000240"/>
            <a:ext cx="142876" cy="1428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Picture 2" descr="C:\Users\dmc1546\Desktop\Defekty\TLe FRT back 21 cover.png"/>
          <p:cNvPicPr>
            <a:picLocks noChangeAspect="1" noChangeArrowheads="1"/>
          </p:cNvPicPr>
          <p:nvPr/>
        </p:nvPicPr>
        <p:blipFill>
          <a:blip r:embed="rId6" cstate="print"/>
          <a:srcRect l="27564" t="17291" r="24797" b="46571"/>
          <a:stretch>
            <a:fillRect/>
          </a:stretch>
        </p:blipFill>
        <p:spPr bwMode="auto">
          <a:xfrm>
            <a:off x="6215074" y="1214422"/>
            <a:ext cx="2643206" cy="2214578"/>
          </a:xfrm>
          <a:prstGeom prst="rect">
            <a:avLst/>
          </a:prstGeom>
          <a:noFill/>
        </p:spPr>
      </p:pic>
      <p:pic>
        <p:nvPicPr>
          <p:cNvPr id="23" name="Picture 3" descr="C:\Users\dmc1546\Desktop\Defekty\TLe FRT back 21.png"/>
          <p:cNvPicPr>
            <a:picLocks noChangeAspect="1" noChangeArrowheads="1"/>
          </p:cNvPicPr>
          <p:nvPr/>
        </p:nvPicPr>
        <p:blipFill>
          <a:blip r:embed="rId7" cstate="print"/>
          <a:srcRect l="34090" t="11437" b="32256"/>
          <a:stretch>
            <a:fillRect/>
          </a:stretch>
        </p:blipFill>
        <p:spPr bwMode="auto">
          <a:xfrm>
            <a:off x="3467577" y="1214422"/>
            <a:ext cx="2676059" cy="2214578"/>
          </a:xfrm>
          <a:prstGeom prst="rect">
            <a:avLst/>
          </a:prstGeom>
          <a:noFill/>
        </p:spPr>
      </p:pic>
      <p:sp>
        <p:nvSpPr>
          <p:cNvPr id="24" name="Elipsa 23"/>
          <p:cNvSpPr/>
          <p:nvPr/>
        </p:nvSpPr>
        <p:spPr>
          <a:xfrm>
            <a:off x="7143768" y="1975088"/>
            <a:ext cx="714380" cy="7395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Elipsa 24"/>
          <p:cNvSpPr/>
          <p:nvPr/>
        </p:nvSpPr>
        <p:spPr>
          <a:xfrm>
            <a:off x="4663518" y="1955466"/>
            <a:ext cx="980052" cy="9020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4357694"/>
            <a:ext cx="3000396" cy="17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71934" y="4351029"/>
            <a:ext cx="2928958" cy="1792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Přímá spojovací šipka 16"/>
          <p:cNvCxnSpPr/>
          <p:nvPr/>
        </p:nvCxnSpPr>
        <p:spPr>
          <a:xfrm flipV="1">
            <a:off x="3214678" y="5286388"/>
            <a:ext cx="785786" cy="2283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ipsa 28"/>
          <p:cNvSpPr/>
          <p:nvPr/>
        </p:nvSpPr>
        <p:spPr>
          <a:xfrm>
            <a:off x="1305932" y="4929198"/>
            <a:ext cx="765738" cy="785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Elipsa 29"/>
          <p:cNvSpPr/>
          <p:nvPr/>
        </p:nvSpPr>
        <p:spPr>
          <a:xfrm>
            <a:off x="4786314" y="4857760"/>
            <a:ext cx="2071702" cy="10715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TextovéPole 40"/>
          <p:cNvSpPr txBox="1"/>
          <p:nvPr/>
        </p:nvSpPr>
        <p:spPr>
          <a:xfrm>
            <a:off x="2714612" y="4357694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rgbClr val="FF000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NG</a:t>
            </a:r>
          </a:p>
        </p:txBody>
      </p:sp>
      <p:sp>
        <p:nvSpPr>
          <p:cNvPr id="42" name="TextovéPole 41"/>
          <p:cNvSpPr txBox="1"/>
          <p:nvPr/>
        </p:nvSpPr>
        <p:spPr>
          <a:xfrm>
            <a:off x="6572264" y="4357694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rgbClr val="00B05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OK</a:t>
            </a:r>
          </a:p>
        </p:txBody>
      </p:sp>
      <p:sp>
        <p:nvSpPr>
          <p:cNvPr id="43" name="TextovéPole 42">
            <a:hlinkClick r:id="rId4" action="ppaction://hlinksldjump"/>
          </p:cNvPr>
          <p:cNvSpPr txBox="1"/>
          <p:nvPr/>
        </p:nvSpPr>
        <p:spPr>
          <a:xfrm>
            <a:off x="142844" y="6357958"/>
            <a:ext cx="1285884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A</a:t>
            </a:r>
            <a:endParaRPr lang="cs-CZ" altLang="ko-KR" sz="2000" b="1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44" name="TextovéPole 43">
            <a:hlinkClick r:id="rId10" action="ppaction://hlinksldjump"/>
          </p:cNvPr>
          <p:cNvSpPr txBox="1"/>
          <p:nvPr/>
        </p:nvSpPr>
        <p:spPr>
          <a:xfrm>
            <a:off x="1714480" y="6357958"/>
            <a:ext cx="428628" cy="399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45" name="TextovéPole 44">
            <a:hlinkClick r:id="rId11" action="ppaction://hlinksldjump"/>
          </p:cNvPr>
          <p:cNvSpPr txBox="1"/>
          <p:nvPr/>
        </p:nvSpPr>
        <p:spPr>
          <a:xfrm>
            <a:off x="2428860" y="6357958"/>
            <a:ext cx="428628" cy="399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2</a:t>
            </a:r>
            <a:endParaRPr lang="cs-CZ" b="1" dirty="0"/>
          </a:p>
        </p:txBody>
      </p:sp>
      <p:sp>
        <p:nvSpPr>
          <p:cNvPr id="46" name="TextovéPole 45">
            <a:hlinkClick r:id="rId10" action="ppaction://hlinksldjump"/>
          </p:cNvPr>
          <p:cNvSpPr txBox="1"/>
          <p:nvPr/>
        </p:nvSpPr>
        <p:spPr>
          <a:xfrm>
            <a:off x="3143240" y="6357958"/>
            <a:ext cx="428628" cy="399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3</a:t>
            </a:r>
            <a:endParaRPr lang="cs-CZ" b="1" dirty="0"/>
          </a:p>
        </p:txBody>
      </p:sp>
      <p:sp>
        <p:nvSpPr>
          <p:cNvPr id="47" name="TextovéPole 46">
            <a:hlinkClick r:id="rId12" action="ppaction://hlinksldjump"/>
          </p:cNvPr>
          <p:cNvSpPr txBox="1"/>
          <p:nvPr/>
        </p:nvSpPr>
        <p:spPr>
          <a:xfrm>
            <a:off x="3857620" y="6357958"/>
            <a:ext cx="428628" cy="399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4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60277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délník 31"/>
          <p:cNvSpPr/>
          <p:nvPr/>
        </p:nvSpPr>
        <p:spPr>
          <a:xfrm>
            <a:off x="71406" y="4000504"/>
            <a:ext cx="7358082" cy="2214554"/>
          </a:xfrm>
          <a:prstGeom prst="rect">
            <a:avLst/>
          </a:prstGeom>
          <a:solidFill>
            <a:srgbClr val="00B050">
              <a:alpha val="21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altLang="ko-KR" sz="2000" b="1" dirty="0" err="1" smtClean="0">
                <a:solidFill>
                  <a:schemeClr val="tx1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Repair</a:t>
            </a:r>
            <a:endParaRPr lang="cs-CZ" altLang="ko-KR" sz="2000" b="1" dirty="0" smtClean="0">
              <a:solidFill>
                <a:schemeClr val="tx1"/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TLe</a:t>
            </a:r>
            <a:r>
              <a:rPr lang="cs-CZ" dirty="0" smtClean="0"/>
              <a:t> </a:t>
            </a:r>
            <a:r>
              <a:rPr lang="cs-CZ" dirty="0" err="1" smtClean="0"/>
              <a:t>Front</a:t>
            </a:r>
            <a:r>
              <a:rPr lang="cs-CZ" dirty="0" smtClean="0">
                <a:latin typeface="Times New Roman"/>
                <a:cs typeface="Times New Roman"/>
              </a:rPr>
              <a:t>→</a:t>
            </a:r>
            <a:r>
              <a:rPr lang="cs-CZ" dirty="0" smtClean="0"/>
              <a:t> </a:t>
            </a:r>
            <a:r>
              <a:rPr lang="cs-CZ" dirty="0" smtClean="0">
                <a:solidFill>
                  <a:srgbClr val="00B050"/>
                </a:solidFill>
              </a:rPr>
              <a:t>ZONE A</a:t>
            </a:r>
            <a:endParaRPr lang="cs-CZ" dirty="0">
              <a:solidFill>
                <a:srgbClr val="00B050"/>
              </a:solidFill>
            </a:endParaRPr>
          </a:p>
        </p:txBody>
      </p:sp>
      <p:pic>
        <p:nvPicPr>
          <p:cNvPr id="5" name="Picture 14" descr="Image result for hyundai transys czech"/>
          <p:cNvPicPr>
            <a:picLocks noChangeAspect="1" noChangeArrowheads="1"/>
          </p:cNvPicPr>
          <p:nvPr/>
        </p:nvPicPr>
        <p:blipFill>
          <a:blip r:embed="rId2"/>
          <a:srcRect t="26667" b="26666"/>
          <a:stretch>
            <a:fillRect/>
          </a:stretch>
        </p:blipFill>
        <p:spPr bwMode="auto">
          <a:xfrm>
            <a:off x="7000892" y="-24"/>
            <a:ext cx="2143125" cy="1000132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71406" y="242808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2000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Foam</a:t>
            </a:r>
            <a:r>
              <a:rPr lang="cs-CZ" altLang="ko-KR" sz="2000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</a:t>
            </a:r>
            <a:r>
              <a:rPr lang="cs-CZ" altLang="ko-KR" sz="2000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Defect</a:t>
            </a:r>
            <a:r>
              <a:rPr lang="cs-CZ" altLang="ko-KR" sz="2000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</a:t>
            </a:r>
            <a:r>
              <a:rPr lang="cs-CZ" altLang="ko-KR" sz="2000" dirty="0" err="1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Catalog</a:t>
            </a:r>
            <a:endParaRPr lang="cs-CZ" altLang="ko-KR" sz="2000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7" name="TextovéPole 6">
            <a:hlinkClick r:id="rId3" action="ppaction://hlinksldjump"/>
          </p:cNvPr>
          <p:cNvSpPr txBox="1"/>
          <p:nvPr/>
        </p:nvSpPr>
        <p:spPr>
          <a:xfrm>
            <a:off x="7572396" y="5786454"/>
            <a:ext cx="1357322" cy="40011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Project</a:t>
            </a:r>
          </a:p>
        </p:txBody>
      </p:sp>
      <p:sp>
        <p:nvSpPr>
          <p:cNvPr id="8" name="TextovéPole 7">
            <a:hlinkClick r:id="rId3" action="ppaction://hlinksldjump"/>
          </p:cNvPr>
          <p:cNvSpPr txBox="1"/>
          <p:nvPr/>
        </p:nvSpPr>
        <p:spPr>
          <a:xfrm>
            <a:off x="7572396" y="6286520"/>
            <a:ext cx="1357322" cy="40011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err="1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TLe</a:t>
            </a:r>
            <a:endParaRPr lang="cs-CZ" altLang="ko-KR" sz="2000" b="1" dirty="0">
              <a:solidFill>
                <a:schemeClr val="tx2">
                  <a:lumMod val="75000"/>
                </a:schemeClr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16" name="TextovéPole 15">
            <a:hlinkClick r:id="rId4" action="ppaction://hlinksldjump"/>
          </p:cNvPr>
          <p:cNvSpPr txBox="1"/>
          <p:nvPr/>
        </p:nvSpPr>
        <p:spPr>
          <a:xfrm>
            <a:off x="7572396" y="4929198"/>
            <a:ext cx="1357322" cy="707886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err="1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TLe</a:t>
            </a:r>
            <a:r>
              <a:rPr lang="cs-CZ" altLang="ko-KR" sz="2000" b="1" dirty="0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Front</a:t>
            </a:r>
            <a:endParaRPr lang="cs-CZ" altLang="ko-KR" sz="2000" b="1" dirty="0">
              <a:solidFill>
                <a:schemeClr val="tx2">
                  <a:lumMod val="75000"/>
                </a:schemeClr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31" name="Elipsa 30"/>
          <p:cNvSpPr/>
          <p:nvPr/>
        </p:nvSpPr>
        <p:spPr>
          <a:xfrm>
            <a:off x="714348" y="1934111"/>
            <a:ext cx="214314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71406" y="1214772"/>
            <a:ext cx="928694" cy="178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ovéPole 37"/>
          <p:cNvSpPr txBox="1"/>
          <p:nvPr/>
        </p:nvSpPr>
        <p:spPr>
          <a:xfrm>
            <a:off x="71406" y="714356"/>
            <a:ext cx="928694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A-3</a:t>
            </a:r>
            <a:endParaRPr lang="cs-CZ" altLang="ko-KR" sz="2000" b="1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graphicFrame>
        <p:nvGraphicFramePr>
          <p:cNvPr id="39" name="Tabulka 38"/>
          <p:cNvGraphicFramePr>
            <a:graphicFrameLocks noGrp="1"/>
          </p:cNvGraphicFramePr>
          <p:nvPr/>
        </p:nvGraphicFramePr>
        <p:xfrm>
          <a:off x="1071538" y="1242056"/>
          <a:ext cx="2286016" cy="1758317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214446"/>
                <a:gridCol w="1071570"/>
              </a:tblGrid>
              <a:tr h="646928">
                <a:tc>
                  <a:txBody>
                    <a:bodyPr/>
                    <a:lstStyle/>
                    <a:p>
                      <a:pPr algn="ctr"/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Defect</a:t>
                      </a:r>
                      <a:r>
                        <a:rPr lang="cs-CZ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reason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altLang="ko-KR" sz="1100" b="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RP-02</a:t>
                      </a:r>
                    </a:p>
                    <a:p>
                      <a:pPr marL="0" algn="ctr" defTabSz="914400" rtl="0" eaLnBrk="1" latinLnBrk="0" hangingPunct="1"/>
                      <a:r>
                        <a:rPr lang="cs-CZ" altLang="ko-KR" sz="1100" b="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Missing</a:t>
                      </a:r>
                      <a:r>
                        <a:rPr lang="cs-CZ" altLang="ko-KR" sz="1100" b="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b="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material</a:t>
                      </a:r>
                      <a:endParaRPr lang="cs-CZ" altLang="ko-KR" sz="1100" b="0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64461">
                <a:tc>
                  <a:txBody>
                    <a:bodyPr/>
                    <a:lstStyle/>
                    <a:p>
                      <a:pPr algn="ctr"/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Size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H/W/D  </a:t>
                      </a:r>
                      <a:r>
                        <a:rPr lang="it-IT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[</a:t>
                      </a:r>
                      <a:r>
                        <a:rPr lang="cs-CZ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mm</a:t>
                      </a:r>
                      <a:r>
                        <a:rPr lang="it-IT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]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altLang="ko-KR" sz="1100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15/15/20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46928">
                <a:tc>
                  <a:txBody>
                    <a:bodyPr/>
                    <a:lstStyle/>
                    <a:p>
                      <a:pPr algn="ctr"/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Manifestation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Hole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when</a:t>
                      </a:r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cover</a:t>
                      </a:r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is</a:t>
                      </a:r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used</a:t>
                      </a:r>
                      <a:endParaRPr lang="cs-CZ" altLang="ko-KR" sz="1100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0" name="Elipsa 39"/>
          <p:cNvSpPr/>
          <p:nvPr/>
        </p:nvSpPr>
        <p:spPr>
          <a:xfrm>
            <a:off x="285720" y="1857364"/>
            <a:ext cx="142876" cy="1428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/>
          <a:srcRect l="6061" r="15150"/>
          <a:stretch>
            <a:fillRect/>
          </a:stretch>
        </p:blipFill>
        <p:spPr bwMode="auto">
          <a:xfrm>
            <a:off x="142844" y="4376645"/>
            <a:ext cx="2428892" cy="17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/>
          <a:srcRect l="14239" r="7446"/>
          <a:stretch>
            <a:fillRect/>
          </a:stretch>
        </p:blipFill>
        <p:spPr bwMode="auto">
          <a:xfrm>
            <a:off x="2857488" y="4357694"/>
            <a:ext cx="1928826" cy="180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 cstate="print"/>
          <a:srcRect l="14234" r="11749"/>
          <a:stretch>
            <a:fillRect/>
          </a:stretch>
        </p:blipFill>
        <p:spPr bwMode="auto">
          <a:xfrm>
            <a:off x="5072065" y="4357694"/>
            <a:ext cx="2017367" cy="1801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Přímá spojovací šipka 16"/>
          <p:cNvCxnSpPr/>
          <p:nvPr/>
        </p:nvCxnSpPr>
        <p:spPr>
          <a:xfrm flipV="1">
            <a:off x="4786282" y="5284105"/>
            <a:ext cx="285752" cy="7936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>
            <a:off x="2571736" y="5284105"/>
            <a:ext cx="285752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4357686" y="4304892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rgbClr val="FF000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NG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2143108" y="4323528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rgbClr val="FF000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NG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6643702" y="4304892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rgbClr val="00B05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OK</a:t>
            </a:r>
          </a:p>
        </p:txBody>
      </p:sp>
      <p:sp>
        <p:nvSpPr>
          <p:cNvPr id="27" name="Elipsa 26"/>
          <p:cNvSpPr/>
          <p:nvPr/>
        </p:nvSpPr>
        <p:spPr>
          <a:xfrm>
            <a:off x="5572132" y="5143512"/>
            <a:ext cx="785818" cy="78581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Elipsa 27"/>
          <p:cNvSpPr/>
          <p:nvPr/>
        </p:nvSpPr>
        <p:spPr>
          <a:xfrm>
            <a:off x="3143240" y="4714884"/>
            <a:ext cx="1285884" cy="12144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Elipsa 28"/>
          <p:cNvSpPr/>
          <p:nvPr/>
        </p:nvSpPr>
        <p:spPr>
          <a:xfrm>
            <a:off x="928662" y="4857760"/>
            <a:ext cx="642942" cy="6429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3327847" y="1672756"/>
            <a:ext cx="2631181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6200000">
            <a:off x="6191598" y="1595089"/>
            <a:ext cx="2643205" cy="188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Elipsa 41"/>
          <p:cNvSpPr/>
          <p:nvPr/>
        </p:nvSpPr>
        <p:spPr>
          <a:xfrm>
            <a:off x="7206419" y="2117964"/>
            <a:ext cx="714380" cy="7395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Elipsa 42"/>
          <p:cNvSpPr/>
          <p:nvPr/>
        </p:nvSpPr>
        <p:spPr>
          <a:xfrm>
            <a:off x="4286248" y="1785926"/>
            <a:ext cx="980052" cy="9020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TextovéPole 43">
            <a:hlinkClick r:id="rId4" action="ppaction://hlinksldjump"/>
          </p:cNvPr>
          <p:cNvSpPr txBox="1"/>
          <p:nvPr/>
        </p:nvSpPr>
        <p:spPr>
          <a:xfrm>
            <a:off x="142844" y="6357958"/>
            <a:ext cx="1285884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A</a:t>
            </a:r>
            <a:endParaRPr lang="cs-CZ" altLang="ko-KR" sz="2000" b="1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45" name="TextovéPole 44">
            <a:hlinkClick r:id="rId11" action="ppaction://hlinksldjump"/>
          </p:cNvPr>
          <p:cNvSpPr txBox="1"/>
          <p:nvPr/>
        </p:nvSpPr>
        <p:spPr>
          <a:xfrm>
            <a:off x="1714480" y="6357958"/>
            <a:ext cx="428628" cy="399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46" name="TextovéPole 45">
            <a:hlinkClick r:id="rId12" action="ppaction://hlinksldjump"/>
          </p:cNvPr>
          <p:cNvSpPr txBox="1"/>
          <p:nvPr/>
        </p:nvSpPr>
        <p:spPr>
          <a:xfrm>
            <a:off x="2428860" y="6357958"/>
            <a:ext cx="428628" cy="399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2</a:t>
            </a:r>
            <a:endParaRPr lang="cs-CZ" b="1" dirty="0"/>
          </a:p>
        </p:txBody>
      </p:sp>
      <p:sp>
        <p:nvSpPr>
          <p:cNvPr id="47" name="TextovéPole 46">
            <a:hlinkClick r:id="rId11" action="ppaction://hlinksldjump"/>
          </p:cNvPr>
          <p:cNvSpPr txBox="1"/>
          <p:nvPr/>
        </p:nvSpPr>
        <p:spPr>
          <a:xfrm>
            <a:off x="3143240" y="6357958"/>
            <a:ext cx="428628" cy="399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3</a:t>
            </a:r>
            <a:endParaRPr lang="cs-CZ" b="1" dirty="0"/>
          </a:p>
        </p:txBody>
      </p:sp>
      <p:sp>
        <p:nvSpPr>
          <p:cNvPr id="48" name="TextovéPole 47">
            <a:hlinkClick r:id="rId13" action="ppaction://hlinksldjump"/>
          </p:cNvPr>
          <p:cNvSpPr txBox="1"/>
          <p:nvPr/>
        </p:nvSpPr>
        <p:spPr>
          <a:xfrm>
            <a:off x="3857620" y="6357958"/>
            <a:ext cx="428628" cy="399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4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09799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327847" y="1672756"/>
            <a:ext cx="2631181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191598" y="1595089"/>
            <a:ext cx="2643205" cy="188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Obdélník 31"/>
          <p:cNvSpPr/>
          <p:nvPr/>
        </p:nvSpPr>
        <p:spPr>
          <a:xfrm>
            <a:off x="71406" y="4000504"/>
            <a:ext cx="7358082" cy="2214554"/>
          </a:xfrm>
          <a:prstGeom prst="rect">
            <a:avLst/>
          </a:prstGeom>
          <a:solidFill>
            <a:srgbClr val="00B050">
              <a:alpha val="21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altLang="ko-KR" sz="2000" b="1" dirty="0" err="1" smtClean="0">
                <a:solidFill>
                  <a:schemeClr val="tx1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Repair</a:t>
            </a:r>
            <a:endParaRPr lang="cs-CZ" altLang="ko-KR" sz="2000" b="1" dirty="0" smtClean="0">
              <a:solidFill>
                <a:schemeClr val="tx1"/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TLe</a:t>
            </a:r>
            <a:r>
              <a:rPr lang="cs-CZ" dirty="0" smtClean="0"/>
              <a:t> </a:t>
            </a:r>
            <a:r>
              <a:rPr lang="cs-CZ" dirty="0" err="1" smtClean="0"/>
              <a:t>Front</a:t>
            </a:r>
            <a:r>
              <a:rPr lang="cs-CZ" dirty="0" smtClean="0">
                <a:latin typeface="Times New Roman"/>
                <a:cs typeface="Times New Roman"/>
              </a:rPr>
              <a:t>→</a:t>
            </a:r>
            <a:r>
              <a:rPr lang="cs-CZ" dirty="0" smtClean="0"/>
              <a:t> </a:t>
            </a:r>
            <a:r>
              <a:rPr lang="cs-CZ" dirty="0" smtClean="0">
                <a:solidFill>
                  <a:srgbClr val="00B050"/>
                </a:solidFill>
              </a:rPr>
              <a:t>ZONE A</a:t>
            </a:r>
            <a:endParaRPr lang="cs-CZ" dirty="0">
              <a:solidFill>
                <a:srgbClr val="00B050"/>
              </a:solidFill>
            </a:endParaRPr>
          </a:p>
        </p:txBody>
      </p:sp>
      <p:pic>
        <p:nvPicPr>
          <p:cNvPr id="5" name="Picture 14" descr="Image result for hyundai transys czech"/>
          <p:cNvPicPr>
            <a:picLocks noChangeAspect="1" noChangeArrowheads="1"/>
          </p:cNvPicPr>
          <p:nvPr/>
        </p:nvPicPr>
        <p:blipFill>
          <a:blip r:embed="rId4"/>
          <a:srcRect t="26667" b="26666"/>
          <a:stretch>
            <a:fillRect/>
          </a:stretch>
        </p:blipFill>
        <p:spPr bwMode="auto">
          <a:xfrm>
            <a:off x="7000892" y="-24"/>
            <a:ext cx="2143125" cy="1000132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71406" y="242808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2000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Foam</a:t>
            </a:r>
            <a:r>
              <a:rPr lang="cs-CZ" altLang="ko-KR" sz="2000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</a:t>
            </a:r>
            <a:r>
              <a:rPr lang="cs-CZ" altLang="ko-KR" sz="2000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Defect</a:t>
            </a:r>
            <a:r>
              <a:rPr lang="cs-CZ" altLang="ko-KR" sz="2000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</a:t>
            </a:r>
            <a:r>
              <a:rPr lang="cs-CZ" altLang="ko-KR" sz="2000" dirty="0" err="1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Catalog</a:t>
            </a:r>
            <a:endParaRPr lang="cs-CZ" altLang="ko-KR" sz="2000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7" name="TextovéPole 6">
            <a:hlinkClick r:id="rId5" action="ppaction://hlinksldjump"/>
          </p:cNvPr>
          <p:cNvSpPr txBox="1"/>
          <p:nvPr/>
        </p:nvSpPr>
        <p:spPr>
          <a:xfrm>
            <a:off x="7572396" y="5786454"/>
            <a:ext cx="1357322" cy="40011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Project</a:t>
            </a:r>
          </a:p>
        </p:txBody>
      </p:sp>
      <p:sp>
        <p:nvSpPr>
          <p:cNvPr id="8" name="TextovéPole 7">
            <a:hlinkClick r:id="rId5" action="ppaction://hlinksldjump"/>
          </p:cNvPr>
          <p:cNvSpPr txBox="1"/>
          <p:nvPr/>
        </p:nvSpPr>
        <p:spPr>
          <a:xfrm>
            <a:off x="7572396" y="6286520"/>
            <a:ext cx="1357322" cy="40011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err="1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TLe</a:t>
            </a:r>
            <a:endParaRPr lang="cs-CZ" altLang="ko-KR" sz="2000" b="1" dirty="0">
              <a:solidFill>
                <a:schemeClr val="tx2">
                  <a:lumMod val="75000"/>
                </a:schemeClr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16" name="TextovéPole 15">
            <a:hlinkClick r:id="rId6" action="ppaction://hlinksldjump"/>
          </p:cNvPr>
          <p:cNvSpPr txBox="1"/>
          <p:nvPr/>
        </p:nvSpPr>
        <p:spPr>
          <a:xfrm>
            <a:off x="7572396" y="4929198"/>
            <a:ext cx="1357322" cy="707886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err="1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TLe</a:t>
            </a:r>
            <a:r>
              <a:rPr lang="cs-CZ" altLang="ko-KR" sz="2000" b="1" dirty="0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Front</a:t>
            </a:r>
            <a:endParaRPr lang="cs-CZ" altLang="ko-KR" sz="2000" b="1" dirty="0">
              <a:solidFill>
                <a:schemeClr val="tx2">
                  <a:lumMod val="75000"/>
                </a:schemeClr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31" name="Elipsa 30"/>
          <p:cNvSpPr/>
          <p:nvPr/>
        </p:nvSpPr>
        <p:spPr>
          <a:xfrm>
            <a:off x="714348" y="1934111"/>
            <a:ext cx="214314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/>
          <a:stretch>
            <a:fillRect/>
          </a:stretch>
        </p:blipFill>
        <p:spPr bwMode="auto">
          <a:xfrm>
            <a:off x="71406" y="1214772"/>
            <a:ext cx="928694" cy="178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ovéPole 37"/>
          <p:cNvSpPr txBox="1"/>
          <p:nvPr/>
        </p:nvSpPr>
        <p:spPr>
          <a:xfrm>
            <a:off x="71406" y="714356"/>
            <a:ext cx="928694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A-4</a:t>
            </a:r>
            <a:endParaRPr lang="cs-CZ" altLang="ko-KR" sz="2000" b="1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graphicFrame>
        <p:nvGraphicFramePr>
          <p:cNvPr id="39" name="Tabulka 38"/>
          <p:cNvGraphicFramePr>
            <a:graphicFrameLocks noGrp="1"/>
          </p:cNvGraphicFramePr>
          <p:nvPr/>
        </p:nvGraphicFramePr>
        <p:xfrm>
          <a:off x="1071538" y="1242056"/>
          <a:ext cx="2286016" cy="1758317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214446"/>
                <a:gridCol w="1071570"/>
              </a:tblGrid>
              <a:tr h="646928">
                <a:tc>
                  <a:txBody>
                    <a:bodyPr/>
                    <a:lstStyle/>
                    <a:p>
                      <a:pPr algn="ctr"/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Defect</a:t>
                      </a:r>
                      <a:r>
                        <a:rPr lang="cs-CZ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reason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altLang="ko-KR" sz="1100" b="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RP-02</a:t>
                      </a:r>
                    </a:p>
                    <a:p>
                      <a:pPr marL="0" algn="ctr" defTabSz="914400" rtl="0" eaLnBrk="1" latinLnBrk="0" hangingPunct="1"/>
                      <a:r>
                        <a:rPr lang="cs-CZ" altLang="ko-KR" sz="1100" b="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Missing</a:t>
                      </a:r>
                      <a:r>
                        <a:rPr lang="cs-CZ" altLang="ko-KR" sz="1100" b="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b="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material</a:t>
                      </a:r>
                      <a:endParaRPr lang="cs-CZ" altLang="ko-KR" sz="1100" b="0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64461">
                <a:tc>
                  <a:txBody>
                    <a:bodyPr/>
                    <a:lstStyle/>
                    <a:p>
                      <a:pPr algn="ctr"/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Size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H/W/D  </a:t>
                      </a:r>
                      <a:r>
                        <a:rPr lang="it-IT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[</a:t>
                      </a:r>
                      <a:r>
                        <a:rPr lang="cs-CZ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mm</a:t>
                      </a:r>
                      <a:r>
                        <a:rPr lang="it-IT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]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altLang="ko-KR" sz="1100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20/30/15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46928">
                <a:tc>
                  <a:txBody>
                    <a:bodyPr/>
                    <a:lstStyle/>
                    <a:p>
                      <a:pPr algn="ctr"/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Manifestation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Hole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when</a:t>
                      </a:r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cover</a:t>
                      </a:r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is</a:t>
                      </a:r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used</a:t>
                      </a:r>
                      <a:endParaRPr lang="cs-CZ" altLang="ko-KR" sz="1100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0" name="Elipsa 39"/>
          <p:cNvSpPr/>
          <p:nvPr/>
        </p:nvSpPr>
        <p:spPr>
          <a:xfrm>
            <a:off x="642910" y="1928802"/>
            <a:ext cx="142876" cy="1428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 cstate="print"/>
          <a:srcRect l="5714"/>
          <a:stretch>
            <a:fillRect/>
          </a:stretch>
        </p:blipFill>
        <p:spPr bwMode="auto">
          <a:xfrm>
            <a:off x="4143372" y="4286256"/>
            <a:ext cx="307183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5" y="4314218"/>
            <a:ext cx="3071833" cy="182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Přímá spojovací šipka 16"/>
          <p:cNvCxnSpPr/>
          <p:nvPr/>
        </p:nvCxnSpPr>
        <p:spPr>
          <a:xfrm flipV="1">
            <a:off x="3428992" y="5214950"/>
            <a:ext cx="642942" cy="7936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2786050" y="4286256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rgbClr val="FF000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NG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6786578" y="4286256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rgbClr val="00B05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OK</a:t>
            </a:r>
          </a:p>
        </p:txBody>
      </p:sp>
      <p:sp>
        <p:nvSpPr>
          <p:cNvPr id="30" name="Elipsa 29"/>
          <p:cNvSpPr/>
          <p:nvPr/>
        </p:nvSpPr>
        <p:spPr>
          <a:xfrm>
            <a:off x="1071538" y="4857760"/>
            <a:ext cx="857256" cy="785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Elipsa 40"/>
          <p:cNvSpPr/>
          <p:nvPr/>
        </p:nvSpPr>
        <p:spPr>
          <a:xfrm>
            <a:off x="4857752" y="4786322"/>
            <a:ext cx="1143008" cy="92869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Elipsa 22"/>
          <p:cNvSpPr/>
          <p:nvPr/>
        </p:nvSpPr>
        <p:spPr>
          <a:xfrm>
            <a:off x="7206419" y="2117964"/>
            <a:ext cx="714380" cy="7395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Elipsa 23"/>
          <p:cNvSpPr/>
          <p:nvPr/>
        </p:nvSpPr>
        <p:spPr>
          <a:xfrm>
            <a:off x="4286248" y="1785926"/>
            <a:ext cx="980052" cy="9020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TextovéPole 41">
            <a:hlinkClick r:id="rId6" action="ppaction://hlinksldjump"/>
          </p:cNvPr>
          <p:cNvSpPr txBox="1"/>
          <p:nvPr/>
        </p:nvSpPr>
        <p:spPr>
          <a:xfrm>
            <a:off x="142844" y="6357958"/>
            <a:ext cx="1285884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A</a:t>
            </a:r>
            <a:endParaRPr lang="cs-CZ" altLang="ko-KR" sz="2000" b="1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43" name="TextovéPole 42">
            <a:hlinkClick r:id="rId10" action="ppaction://hlinksldjump"/>
          </p:cNvPr>
          <p:cNvSpPr txBox="1"/>
          <p:nvPr/>
        </p:nvSpPr>
        <p:spPr>
          <a:xfrm>
            <a:off x="1714480" y="6357958"/>
            <a:ext cx="428628" cy="399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44" name="TextovéPole 43">
            <a:hlinkClick r:id="rId11" action="ppaction://hlinksldjump"/>
          </p:cNvPr>
          <p:cNvSpPr txBox="1"/>
          <p:nvPr/>
        </p:nvSpPr>
        <p:spPr>
          <a:xfrm>
            <a:off x="2428860" y="6357958"/>
            <a:ext cx="428628" cy="399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2</a:t>
            </a:r>
            <a:endParaRPr lang="cs-CZ" b="1" dirty="0"/>
          </a:p>
        </p:txBody>
      </p:sp>
      <p:sp>
        <p:nvSpPr>
          <p:cNvPr id="45" name="TextovéPole 44">
            <a:hlinkClick r:id="rId10" action="ppaction://hlinksldjump"/>
          </p:cNvPr>
          <p:cNvSpPr txBox="1"/>
          <p:nvPr/>
        </p:nvSpPr>
        <p:spPr>
          <a:xfrm>
            <a:off x="3143240" y="6357958"/>
            <a:ext cx="428628" cy="399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3</a:t>
            </a:r>
            <a:endParaRPr lang="cs-CZ" b="1" dirty="0"/>
          </a:p>
        </p:txBody>
      </p:sp>
      <p:sp>
        <p:nvSpPr>
          <p:cNvPr id="46" name="TextovéPole 45">
            <a:hlinkClick r:id="rId12" action="ppaction://hlinksldjump"/>
          </p:cNvPr>
          <p:cNvSpPr txBox="1"/>
          <p:nvPr/>
        </p:nvSpPr>
        <p:spPr>
          <a:xfrm>
            <a:off x="3857620" y="6357958"/>
            <a:ext cx="428628" cy="399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4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73399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8"/>
          <p:cNvPicPr>
            <a:picLocks noChangeAspect="1" noChangeArrowheads="1"/>
          </p:cNvPicPr>
          <p:nvPr/>
        </p:nvPicPr>
        <p:blipFill>
          <a:blip r:embed="rId2" cstate="print"/>
          <a:srcRect l="16618" t="9791" r="20235" b="16845"/>
          <a:stretch>
            <a:fillRect/>
          </a:stretch>
        </p:blipFill>
        <p:spPr bwMode="auto">
          <a:xfrm>
            <a:off x="3500429" y="1214422"/>
            <a:ext cx="2775877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83" y="1209291"/>
            <a:ext cx="2643173" cy="229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Obdélník 26"/>
          <p:cNvSpPr/>
          <p:nvPr/>
        </p:nvSpPr>
        <p:spPr>
          <a:xfrm>
            <a:off x="71406" y="4000504"/>
            <a:ext cx="7358082" cy="2214554"/>
          </a:xfrm>
          <a:prstGeom prst="rect">
            <a:avLst/>
          </a:prstGeom>
          <a:solidFill>
            <a:srgbClr val="00B050">
              <a:alpha val="21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altLang="ko-KR" sz="2000" b="1" dirty="0" err="1" smtClean="0">
                <a:solidFill>
                  <a:schemeClr val="tx1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Repair</a:t>
            </a:r>
            <a:endParaRPr lang="cs-CZ" altLang="ko-KR" sz="2000" b="1" dirty="0" smtClean="0">
              <a:solidFill>
                <a:schemeClr val="tx1"/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TLe</a:t>
            </a:r>
            <a:r>
              <a:rPr lang="cs-CZ" dirty="0" smtClean="0"/>
              <a:t> Front</a:t>
            </a:r>
            <a:r>
              <a:rPr lang="cs-CZ" dirty="0" smtClean="0">
                <a:latin typeface="Times New Roman"/>
                <a:cs typeface="Times New Roman"/>
              </a:rPr>
              <a:t> →</a:t>
            </a:r>
            <a:r>
              <a:rPr lang="cs-CZ" dirty="0" smtClean="0"/>
              <a:t> </a:t>
            </a:r>
            <a:r>
              <a:rPr lang="cs-CZ" dirty="0" smtClean="0">
                <a:ln>
                  <a:solidFill>
                    <a:schemeClr val="accent1"/>
                  </a:solidFill>
                </a:ln>
                <a:solidFill>
                  <a:srgbClr val="FFFF00"/>
                </a:solidFill>
              </a:rPr>
              <a:t>ZONE B</a:t>
            </a:r>
            <a:endParaRPr lang="cs-CZ" dirty="0">
              <a:ln>
                <a:solidFill>
                  <a:schemeClr val="accent1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5" name="Picture 14" descr="Image result for hyundai transys czech"/>
          <p:cNvPicPr>
            <a:picLocks noChangeAspect="1" noChangeArrowheads="1"/>
          </p:cNvPicPr>
          <p:nvPr/>
        </p:nvPicPr>
        <p:blipFill>
          <a:blip r:embed="rId4"/>
          <a:srcRect t="26667" b="26666"/>
          <a:stretch>
            <a:fillRect/>
          </a:stretch>
        </p:blipFill>
        <p:spPr bwMode="auto">
          <a:xfrm>
            <a:off x="7000892" y="-24"/>
            <a:ext cx="2143125" cy="1000132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71406" y="242808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2000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Foam</a:t>
            </a:r>
            <a:r>
              <a:rPr lang="cs-CZ" altLang="ko-KR" sz="2000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</a:t>
            </a:r>
            <a:r>
              <a:rPr lang="cs-CZ" altLang="ko-KR" sz="2000" dirty="0" err="1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Defect</a:t>
            </a:r>
            <a:r>
              <a:rPr lang="cs-CZ" altLang="ko-KR" sz="2000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</a:t>
            </a:r>
            <a:r>
              <a:rPr lang="cs-CZ" altLang="ko-KR" sz="2000" dirty="0" err="1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Catalog</a:t>
            </a:r>
            <a:endParaRPr lang="cs-CZ" altLang="ko-KR" sz="2000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7" name="TextovéPole 6">
            <a:hlinkClick r:id="rId5" action="ppaction://hlinksldjump"/>
          </p:cNvPr>
          <p:cNvSpPr txBox="1"/>
          <p:nvPr/>
        </p:nvSpPr>
        <p:spPr>
          <a:xfrm>
            <a:off x="7572396" y="5786454"/>
            <a:ext cx="1357322" cy="40011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Project</a:t>
            </a:r>
          </a:p>
        </p:txBody>
      </p:sp>
      <p:sp>
        <p:nvSpPr>
          <p:cNvPr id="8" name="TextovéPole 7">
            <a:hlinkClick r:id="rId5" action="ppaction://hlinksldjump"/>
          </p:cNvPr>
          <p:cNvSpPr txBox="1"/>
          <p:nvPr/>
        </p:nvSpPr>
        <p:spPr>
          <a:xfrm>
            <a:off x="7572396" y="6286520"/>
            <a:ext cx="1357322" cy="40011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err="1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TLe</a:t>
            </a:r>
            <a:endParaRPr lang="cs-CZ" altLang="ko-KR" sz="2000" b="1" dirty="0">
              <a:solidFill>
                <a:schemeClr val="tx2">
                  <a:lumMod val="75000"/>
                </a:schemeClr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9" name="TextovéPole 8">
            <a:hlinkClick r:id="rId6" action="ppaction://hlinksldjump"/>
          </p:cNvPr>
          <p:cNvSpPr txBox="1"/>
          <p:nvPr/>
        </p:nvSpPr>
        <p:spPr>
          <a:xfrm>
            <a:off x="7572396" y="4929198"/>
            <a:ext cx="1357322" cy="707886"/>
          </a:xfrm>
          <a:prstGeom prst="rect">
            <a:avLst/>
          </a:prstGeom>
          <a:solidFill>
            <a:schemeClr val="bg1"/>
          </a:solidFill>
          <a:ln w="317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err="1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TLe</a:t>
            </a:r>
            <a:r>
              <a:rPr lang="cs-CZ" altLang="ko-KR" sz="2000" b="1" dirty="0" smtClean="0">
                <a:solidFill>
                  <a:schemeClr val="tx2">
                    <a:lumMod val="75000"/>
                  </a:schemeClr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 Front</a:t>
            </a:r>
            <a:endParaRPr lang="cs-CZ" altLang="ko-KR" sz="2000" b="1" dirty="0">
              <a:solidFill>
                <a:schemeClr val="tx2">
                  <a:lumMod val="75000"/>
                </a:schemeClr>
              </a:solidFill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10" name="TextovéPole 9">
            <a:hlinkClick r:id="rId6" action="ppaction://hlinksldjump"/>
          </p:cNvPr>
          <p:cNvSpPr txBox="1"/>
          <p:nvPr/>
        </p:nvSpPr>
        <p:spPr>
          <a:xfrm>
            <a:off x="142844" y="6357958"/>
            <a:ext cx="1285884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B</a:t>
            </a:r>
            <a:endParaRPr lang="cs-CZ" altLang="ko-KR" sz="2000" b="1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sp>
        <p:nvSpPr>
          <p:cNvPr id="11" name="TextovéPole 10">
            <a:hlinkClick r:id="rId7" action="ppaction://hlinksldjump"/>
          </p:cNvPr>
          <p:cNvSpPr txBox="1"/>
          <p:nvPr/>
        </p:nvSpPr>
        <p:spPr>
          <a:xfrm>
            <a:off x="1714480" y="6357958"/>
            <a:ext cx="428628" cy="3996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13" name="TextovéPole 12">
            <a:hlinkClick r:id="rId8" action="ppaction://hlinksldjump"/>
          </p:cNvPr>
          <p:cNvSpPr txBox="1"/>
          <p:nvPr/>
        </p:nvSpPr>
        <p:spPr>
          <a:xfrm>
            <a:off x="2428860" y="6357958"/>
            <a:ext cx="428628" cy="3996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2</a:t>
            </a:r>
            <a:endParaRPr lang="cs-CZ" b="1" dirty="0"/>
          </a:p>
        </p:txBody>
      </p:sp>
      <p:graphicFrame>
        <p:nvGraphicFramePr>
          <p:cNvPr id="25" name="Tabulka 24"/>
          <p:cNvGraphicFramePr>
            <a:graphicFrameLocks noGrp="1"/>
          </p:cNvGraphicFramePr>
          <p:nvPr/>
        </p:nvGraphicFramePr>
        <p:xfrm>
          <a:off x="1071538" y="1242056"/>
          <a:ext cx="2286016" cy="1758317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214446"/>
                <a:gridCol w="1071570"/>
              </a:tblGrid>
              <a:tr h="646928">
                <a:tc>
                  <a:txBody>
                    <a:bodyPr/>
                    <a:lstStyle/>
                    <a:p>
                      <a:pPr algn="ctr"/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Defect</a:t>
                      </a:r>
                      <a:r>
                        <a:rPr lang="cs-CZ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reason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altLang="ko-KR" sz="1100" kern="120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kern="120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RP-02</a:t>
                      </a:r>
                    </a:p>
                    <a:p>
                      <a:pPr algn="ctr"/>
                      <a:r>
                        <a:rPr lang="cs-CZ" altLang="ko-KR" sz="1100" kern="120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Missing foam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64461">
                <a:tc>
                  <a:txBody>
                    <a:bodyPr/>
                    <a:lstStyle/>
                    <a:p>
                      <a:pPr algn="ctr"/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Size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H/W/D  </a:t>
                      </a:r>
                      <a:r>
                        <a:rPr lang="it-IT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[</a:t>
                      </a:r>
                      <a:r>
                        <a:rPr lang="cs-CZ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mm</a:t>
                      </a:r>
                      <a:r>
                        <a:rPr lang="it-IT" altLang="ko-KR" sz="1100" b="1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]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altLang="ko-KR" sz="1100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40/15/15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46928">
                <a:tc>
                  <a:txBody>
                    <a:bodyPr/>
                    <a:lstStyle/>
                    <a:p>
                      <a:pPr algn="ctr"/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  <a:p>
                      <a:pPr algn="ctr"/>
                      <a:r>
                        <a:rPr lang="cs-CZ" altLang="ko-KR" sz="1100" b="1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Manifestation</a:t>
                      </a:r>
                      <a:endParaRPr lang="cs-CZ" altLang="ko-KR" sz="1100" b="1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Bulge</a:t>
                      </a:r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when</a:t>
                      </a:r>
                      <a:r>
                        <a:rPr lang="cs-CZ" altLang="ko-KR" sz="1100" kern="120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cover</a:t>
                      </a:r>
                      <a:r>
                        <a:rPr lang="cs-CZ" altLang="ko-KR" sz="1100" kern="1200" baseline="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baseline="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is</a:t>
                      </a:r>
                      <a:r>
                        <a:rPr lang="cs-CZ" altLang="ko-KR" sz="1100" kern="1200" baseline="0" dirty="0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 </a:t>
                      </a:r>
                      <a:r>
                        <a:rPr lang="cs-CZ" altLang="ko-KR" sz="1100" kern="1200" baseline="0" dirty="0" err="1" smtClean="0">
                          <a:solidFill>
                            <a:schemeClr val="tx1"/>
                          </a:solidFill>
                          <a:latin typeface="Modern H Medium" pitchFamily="34" charset="-128"/>
                          <a:ea typeface="Modern H Medium" pitchFamily="34" charset="-128"/>
                          <a:cs typeface="+mj-cs"/>
                          <a:sym typeface="Wingdings 2"/>
                        </a:rPr>
                        <a:t>used</a:t>
                      </a:r>
                      <a:endParaRPr lang="cs-CZ" altLang="ko-KR" sz="1100" kern="1200" dirty="0" smtClean="0">
                        <a:solidFill>
                          <a:schemeClr val="tx1"/>
                        </a:solidFill>
                        <a:latin typeface="Modern H Medium" pitchFamily="34" charset="-128"/>
                        <a:ea typeface="Modern H Medium" pitchFamily="34" charset="-128"/>
                        <a:cs typeface="+mj-cs"/>
                        <a:sym typeface="Wingdings 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28" name="Přímá spojovací šipka 27"/>
          <p:cNvCxnSpPr/>
          <p:nvPr/>
        </p:nvCxnSpPr>
        <p:spPr>
          <a:xfrm flipV="1">
            <a:off x="4429124" y="5286388"/>
            <a:ext cx="428628" cy="5653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ipsa 39"/>
          <p:cNvSpPr/>
          <p:nvPr/>
        </p:nvSpPr>
        <p:spPr>
          <a:xfrm>
            <a:off x="3571868" y="1357298"/>
            <a:ext cx="2571768" cy="19020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Elipsa 40"/>
          <p:cNvSpPr/>
          <p:nvPr/>
        </p:nvSpPr>
        <p:spPr>
          <a:xfrm>
            <a:off x="7072330" y="1714488"/>
            <a:ext cx="1424638" cy="12965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TextovéPole 45"/>
          <p:cNvSpPr txBox="1"/>
          <p:nvPr/>
        </p:nvSpPr>
        <p:spPr>
          <a:xfrm>
            <a:off x="71406" y="714356"/>
            <a:ext cx="928800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altLang="ko-KR" sz="2000" b="1" dirty="0" smtClean="0"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B-1</a:t>
            </a:r>
            <a:endParaRPr lang="cs-CZ" altLang="ko-KR" sz="2000" b="1" dirty="0">
              <a:latin typeface="Modern H Medium" pitchFamily="34" charset="-128"/>
              <a:ea typeface="Modern H Medium" pitchFamily="34" charset="-128"/>
              <a:cs typeface="+mj-cs"/>
              <a:sym typeface="Wingdings 2"/>
            </a:endParaRP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9" cstate="print">
            <a:lum bright="10000"/>
          </a:blip>
          <a:srcRect/>
          <a:stretch>
            <a:fillRect/>
          </a:stretch>
        </p:blipFill>
        <p:spPr bwMode="auto">
          <a:xfrm>
            <a:off x="45311" y="1214422"/>
            <a:ext cx="954789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Elipsa 47"/>
          <p:cNvSpPr/>
          <p:nvPr/>
        </p:nvSpPr>
        <p:spPr>
          <a:xfrm rot="5155428">
            <a:off x="569371" y="1732171"/>
            <a:ext cx="361391" cy="189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10" cstate="print"/>
          <a:srcRect r="12423" b="15789"/>
          <a:stretch>
            <a:fillRect/>
          </a:stretch>
        </p:blipFill>
        <p:spPr bwMode="auto">
          <a:xfrm>
            <a:off x="142844" y="4429132"/>
            <a:ext cx="1928826" cy="1721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11" cstate="print"/>
          <a:srcRect r="10618" b="13548"/>
          <a:stretch>
            <a:fillRect/>
          </a:stretch>
        </p:blipFill>
        <p:spPr bwMode="auto">
          <a:xfrm>
            <a:off x="2500298" y="4429132"/>
            <a:ext cx="250033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12" cstate="print"/>
          <a:srcRect l="9677" t="9200" r="16129" b="3404"/>
          <a:stretch>
            <a:fillRect/>
          </a:stretch>
        </p:blipFill>
        <p:spPr bwMode="auto">
          <a:xfrm>
            <a:off x="5429256" y="4429132"/>
            <a:ext cx="178595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Elipsa 17"/>
          <p:cNvSpPr/>
          <p:nvPr/>
        </p:nvSpPr>
        <p:spPr>
          <a:xfrm rot="1987729">
            <a:off x="806040" y="4666688"/>
            <a:ext cx="858337" cy="12229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Elipsa 18"/>
          <p:cNvSpPr/>
          <p:nvPr/>
        </p:nvSpPr>
        <p:spPr>
          <a:xfrm rot="5178432">
            <a:off x="3310322" y="4452477"/>
            <a:ext cx="761989" cy="14787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extovéPole 19"/>
          <p:cNvSpPr txBox="1"/>
          <p:nvPr/>
        </p:nvSpPr>
        <p:spPr>
          <a:xfrm>
            <a:off x="4572000" y="4447768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rgbClr val="FF000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NG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1643042" y="4429132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rgbClr val="FF000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NG</a:t>
            </a:r>
          </a:p>
        </p:txBody>
      </p:sp>
      <p:sp>
        <p:nvSpPr>
          <p:cNvPr id="22" name="Elipsa 21"/>
          <p:cNvSpPr/>
          <p:nvPr/>
        </p:nvSpPr>
        <p:spPr>
          <a:xfrm rot="1056978">
            <a:off x="5636716" y="4761610"/>
            <a:ext cx="1556188" cy="102777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extovéPole 25"/>
          <p:cNvSpPr txBox="1"/>
          <p:nvPr/>
        </p:nvSpPr>
        <p:spPr>
          <a:xfrm>
            <a:off x="6786578" y="4376330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ko-KR" sz="1600" b="1" dirty="0" smtClean="0">
                <a:solidFill>
                  <a:srgbClr val="00B050"/>
                </a:solidFill>
                <a:latin typeface="Modern H Medium" pitchFamily="34" charset="-128"/>
                <a:ea typeface="Modern H Medium" pitchFamily="34" charset="-128"/>
                <a:cs typeface="+mj-cs"/>
                <a:sym typeface="Wingdings 2"/>
              </a:rPr>
              <a:t>OK</a:t>
            </a:r>
          </a:p>
        </p:txBody>
      </p:sp>
      <p:cxnSp>
        <p:nvCxnSpPr>
          <p:cNvPr id="29" name="Přímá spojovací šipka 28"/>
          <p:cNvCxnSpPr>
            <a:stCxn id="49" idx="3"/>
          </p:cNvCxnSpPr>
          <p:nvPr/>
        </p:nvCxnSpPr>
        <p:spPr>
          <a:xfrm flipV="1">
            <a:off x="2071670" y="5284106"/>
            <a:ext cx="428628" cy="57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ovací šipka 51"/>
          <p:cNvCxnSpPr/>
          <p:nvPr/>
        </p:nvCxnSpPr>
        <p:spPr>
          <a:xfrm flipV="1">
            <a:off x="5000628" y="5286388"/>
            <a:ext cx="428628" cy="5653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501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644</Words>
  <Application>Microsoft Office PowerPoint</Application>
  <PresentationFormat>Předvádění na obrazovce (4:3)</PresentationFormat>
  <Paragraphs>472</Paragraphs>
  <Slides>19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0" baseType="lpstr">
      <vt:lpstr>Motiv systému Office</vt:lpstr>
      <vt:lpstr>Prezentace aplikace PowerPoint</vt:lpstr>
      <vt:lpstr>TLe</vt:lpstr>
      <vt:lpstr>PDe</vt:lpstr>
      <vt:lpstr>TLe Front</vt:lpstr>
      <vt:lpstr>TLe Front→ ZONE A</vt:lpstr>
      <vt:lpstr>TLe Front→ ZONE A</vt:lpstr>
      <vt:lpstr>TLe Front→ ZONE A</vt:lpstr>
      <vt:lpstr>TLe Front→ ZONE A</vt:lpstr>
      <vt:lpstr>TLe Front → ZONE B</vt:lpstr>
      <vt:lpstr>TLe Front → ZONE B</vt:lpstr>
      <vt:lpstr>TLe Front → ZONE C</vt:lpstr>
      <vt:lpstr>TLe Front → ZONE C</vt:lpstr>
      <vt:lpstr>TLe Front → ZONE D</vt:lpstr>
      <vt:lpstr>TLe Front → ZONE D</vt:lpstr>
      <vt:lpstr>TLe Front → ZONE D</vt:lpstr>
      <vt:lpstr>TLe Front → ZONE D</vt:lpstr>
      <vt:lpstr>TLe Front → ZONE D</vt:lpstr>
      <vt:lpstr>TLe Front Equipment</vt:lpstr>
      <vt:lpstr>TLe Front Equipment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Kartaš Michal</dc:creator>
  <cp:lastModifiedBy>Kartaš Michal</cp:lastModifiedBy>
  <cp:revision>1</cp:revision>
  <dcterms:created xsi:type="dcterms:W3CDTF">2019-09-25T11:40:45Z</dcterms:created>
  <dcterms:modified xsi:type="dcterms:W3CDTF">2019-09-25T11:41:09Z</dcterms:modified>
</cp:coreProperties>
</file>